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sldIdLst>
    <p:sldId id="257" r:id="rId2"/>
    <p:sldId id="258" r:id="rId3"/>
    <p:sldId id="256" r:id="rId4"/>
    <p:sldId id="259" r:id="rId5"/>
    <p:sldId id="260" r:id="rId6"/>
    <p:sldId id="261" r:id="rId7"/>
    <p:sldId id="282" r:id="rId8"/>
    <p:sldId id="262" r:id="rId9"/>
    <p:sldId id="263" r:id="rId10"/>
    <p:sldId id="264" r:id="rId11"/>
    <p:sldId id="265" r:id="rId12"/>
    <p:sldId id="267" r:id="rId13"/>
    <p:sldId id="266" r:id="rId14"/>
    <p:sldId id="268" r:id="rId15"/>
    <p:sldId id="269" r:id="rId16"/>
    <p:sldId id="271" r:id="rId17"/>
    <p:sldId id="270" r:id="rId18"/>
    <p:sldId id="272" r:id="rId19"/>
    <p:sldId id="273" r:id="rId20"/>
    <p:sldId id="275" r:id="rId21"/>
    <p:sldId id="276" r:id="rId22"/>
    <p:sldId id="274" r:id="rId23"/>
    <p:sldId id="277" r:id="rId24"/>
    <p:sldId id="278" r:id="rId25"/>
    <p:sldId id="279" r:id="rId26"/>
    <p:sldId id="280" r:id="rId27"/>
    <p:sldId id="281"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4" d="100"/>
          <a:sy n="74" d="100"/>
        </p:scale>
        <p:origin x="-58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ru-RU"/>
              <a:t>Образец заголовка</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09ACC0A1-CBD0-4A9E-A4D6-F681F5C5B352}" type="datetimeFigureOut">
              <a:rPr lang="ru-RU" smtClean="0"/>
              <a:t>05.02.2026</a:t>
            </a:fld>
            <a:endParaRPr lang="ru-RU"/>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E2266299-CB4E-4BB8-AAE6-26CBDE31113A}" type="slidenum">
              <a:rPr lang="ru-RU" smtClean="0"/>
              <a:t>‹#›</a:t>
            </a:fld>
            <a:endParaRPr lang="ru-RU"/>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57660128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9ACC0A1-CBD0-4A9E-A4D6-F681F5C5B352}" type="datetimeFigureOut">
              <a:rPr lang="ru-RU" smtClean="0"/>
              <a:t>05.02.2026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2266299-CB4E-4BB8-AAE6-26CBDE31113A}" type="slidenum">
              <a:rPr lang="ru-RU" smtClean="0"/>
              <a:t>‹#›</a:t>
            </a:fld>
            <a:endParaRPr lang="ru-RU"/>
          </a:p>
        </p:txBody>
      </p:sp>
    </p:spTree>
    <p:extLst>
      <p:ext uri="{BB962C8B-B14F-4D97-AF65-F5344CB8AC3E}">
        <p14:creationId xmlns:p14="http://schemas.microsoft.com/office/powerpoint/2010/main" val="3923474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9ACC0A1-CBD0-4A9E-A4D6-F681F5C5B352}" type="datetimeFigureOut">
              <a:rPr lang="ru-RU" smtClean="0"/>
              <a:t>05.02.2026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2266299-CB4E-4BB8-AAE6-26CBDE31113A}" type="slidenum">
              <a:rPr lang="ru-RU" smtClean="0"/>
              <a:t>‹#›</a:t>
            </a:fld>
            <a:endParaRPr lang="ru-RU"/>
          </a:p>
        </p:txBody>
      </p:sp>
    </p:spTree>
    <p:extLst>
      <p:ext uri="{BB962C8B-B14F-4D97-AF65-F5344CB8AC3E}">
        <p14:creationId xmlns:p14="http://schemas.microsoft.com/office/powerpoint/2010/main" val="3599974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9ACC0A1-CBD0-4A9E-A4D6-F681F5C5B352}" type="datetimeFigureOut">
              <a:rPr lang="ru-RU" smtClean="0"/>
              <a:t>05.02.2026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2266299-CB4E-4BB8-AAE6-26CBDE31113A}" type="slidenum">
              <a:rPr lang="ru-RU" smtClean="0"/>
              <a:t>‹#›</a:t>
            </a:fld>
            <a:endParaRPr lang="ru-RU"/>
          </a:p>
        </p:txBody>
      </p:sp>
    </p:spTree>
    <p:extLst>
      <p:ext uri="{BB962C8B-B14F-4D97-AF65-F5344CB8AC3E}">
        <p14:creationId xmlns:p14="http://schemas.microsoft.com/office/powerpoint/2010/main" val="3633904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09ACC0A1-CBD0-4A9E-A4D6-F681F5C5B352}" type="datetimeFigureOut">
              <a:rPr lang="ru-RU" smtClean="0"/>
              <a:t>05.02.2026</a:t>
            </a:fld>
            <a:endParaRPr lang="ru-RU"/>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ru-RU"/>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E2266299-CB4E-4BB8-AAE6-26CBDE31113A}" type="slidenum">
              <a:rPr lang="ru-RU" smtClean="0"/>
              <a:t>‹#›</a:t>
            </a:fld>
            <a:endParaRPr lang="ru-RU"/>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65855116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ru-RU"/>
              <a:t>Образец заголовка</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09ACC0A1-CBD0-4A9E-A4D6-F681F5C5B352}" type="datetimeFigureOut">
              <a:rPr lang="ru-RU" smtClean="0"/>
              <a:t>05.02.2026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2266299-CB4E-4BB8-AAE6-26CBDE31113A}" type="slidenum">
              <a:rPr lang="ru-RU" smtClean="0"/>
              <a:t>‹#›</a:t>
            </a:fld>
            <a:endParaRPr lang="ru-RU"/>
          </a:p>
        </p:txBody>
      </p:sp>
    </p:spTree>
    <p:extLst>
      <p:ext uri="{BB962C8B-B14F-4D97-AF65-F5344CB8AC3E}">
        <p14:creationId xmlns:p14="http://schemas.microsoft.com/office/powerpoint/2010/main" val="2611853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09ACC0A1-CBD0-4A9E-A4D6-F681F5C5B352}" type="datetimeFigureOut">
              <a:rPr lang="ru-RU" smtClean="0"/>
              <a:t>05.02.2026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2266299-CB4E-4BB8-AAE6-26CBDE31113A}" type="slidenum">
              <a:rPr lang="ru-RU" smtClean="0"/>
              <a:t>‹#›</a:t>
            </a:fld>
            <a:endParaRPr lang="ru-RU"/>
          </a:p>
        </p:txBody>
      </p:sp>
    </p:spTree>
    <p:extLst>
      <p:ext uri="{BB962C8B-B14F-4D97-AF65-F5344CB8AC3E}">
        <p14:creationId xmlns:p14="http://schemas.microsoft.com/office/powerpoint/2010/main" val="27932847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09ACC0A1-CBD0-4A9E-A4D6-F681F5C5B352}" type="datetimeFigureOut">
              <a:rPr lang="ru-RU" smtClean="0"/>
              <a:t>05.02.2026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2266299-CB4E-4BB8-AAE6-26CBDE31113A}" type="slidenum">
              <a:rPr lang="ru-RU" smtClean="0"/>
              <a:t>‹#›</a:t>
            </a:fld>
            <a:endParaRPr lang="ru-RU"/>
          </a:p>
        </p:txBody>
      </p:sp>
    </p:spTree>
    <p:extLst>
      <p:ext uri="{BB962C8B-B14F-4D97-AF65-F5344CB8AC3E}">
        <p14:creationId xmlns:p14="http://schemas.microsoft.com/office/powerpoint/2010/main" val="533645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ACC0A1-CBD0-4A9E-A4D6-F681F5C5B352}" type="datetimeFigureOut">
              <a:rPr lang="ru-RU" smtClean="0"/>
              <a:t>05.02.2026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2266299-CB4E-4BB8-AAE6-26CBDE31113A}" type="slidenum">
              <a:rPr lang="ru-RU" smtClean="0"/>
              <a:t>‹#›</a:t>
            </a:fld>
            <a:endParaRPr lang="ru-RU"/>
          </a:p>
        </p:txBody>
      </p:sp>
    </p:spTree>
    <p:extLst>
      <p:ext uri="{BB962C8B-B14F-4D97-AF65-F5344CB8AC3E}">
        <p14:creationId xmlns:p14="http://schemas.microsoft.com/office/powerpoint/2010/main" val="1649285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9ACC0A1-CBD0-4A9E-A4D6-F681F5C5B352}" type="datetimeFigureOut">
              <a:rPr lang="ru-RU" smtClean="0"/>
              <a:t>05.02.2026</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E2266299-CB4E-4BB8-AAE6-26CBDE31113A}"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08168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9ACC0A1-CBD0-4A9E-A4D6-F681F5C5B352}" type="datetimeFigureOut">
              <a:rPr lang="ru-RU" smtClean="0"/>
              <a:t>05.02.2026</a:t>
            </a:fld>
            <a:endParaRPr lang="ru-RU"/>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E2266299-CB4E-4BB8-AAE6-26CBDE31113A}" type="slidenum">
              <a:rPr lang="ru-RU" smtClean="0"/>
              <a:t>‹#›</a:t>
            </a:fld>
            <a:endParaRPr lang="ru-RU"/>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8654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09ACC0A1-CBD0-4A9E-A4D6-F681F5C5B352}" type="datetimeFigureOut">
              <a:rPr lang="ru-RU" smtClean="0"/>
              <a:t>05.02.2026</a:t>
            </a:fld>
            <a:endParaRPr lang="ru-RU"/>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ru-RU"/>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E2266299-CB4E-4BB8-AAE6-26CBDE31113A}" type="slidenum">
              <a:rPr lang="ru-RU" smtClean="0"/>
              <a:t>‹#›</a:t>
            </a:fld>
            <a:endParaRPr lang="ru-RU"/>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1459153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Russian_friend@mail.ru" TargetMode="External"/><Relationship Id="rId2" Type="http://schemas.openxmlformats.org/officeDocument/2006/relationships/hyperlink" Target="mailto:Tracey@mail.uk"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A78376C-B159-FCD6-066B-5467ED2B27F6}"/>
              </a:ext>
            </a:extLst>
          </p:cNvPr>
          <p:cNvSpPr>
            <a:spLocks noGrp="1"/>
          </p:cNvSpPr>
          <p:nvPr>
            <p:ph type="title"/>
          </p:nvPr>
        </p:nvSpPr>
        <p:spPr>
          <a:xfrm>
            <a:off x="698500" y="247650"/>
            <a:ext cx="10452100" cy="2444750"/>
          </a:xfrm>
        </p:spPr>
        <p:txBody>
          <a:bodyPr>
            <a:noAutofit/>
          </a:bodyPr>
          <a:lstStyle/>
          <a:p>
            <a:pPr algn="ctr"/>
            <a:r>
              <a:rPr lang="ru-RU" sz="5400" b="1" i="1" dirty="0"/>
              <a:t>Подготовка учащихся к ОГЭ на уроках английского языка в начальном и среднем звеньях</a:t>
            </a:r>
          </a:p>
        </p:txBody>
      </p:sp>
      <p:sp>
        <p:nvSpPr>
          <p:cNvPr id="3" name="Объект 2">
            <a:extLst>
              <a:ext uri="{FF2B5EF4-FFF2-40B4-BE49-F238E27FC236}">
                <a16:creationId xmlns:a16="http://schemas.microsoft.com/office/drawing/2014/main" xmlns="" id="{8CBB8020-54CC-85E5-E794-5780DE33B642}"/>
              </a:ext>
            </a:extLst>
          </p:cNvPr>
          <p:cNvSpPr>
            <a:spLocks noGrp="1"/>
          </p:cNvSpPr>
          <p:nvPr>
            <p:ph idx="1"/>
          </p:nvPr>
        </p:nvSpPr>
        <p:spPr>
          <a:xfrm>
            <a:off x="6200775" y="5060951"/>
            <a:ext cx="5626554" cy="1282700"/>
          </a:xfrm>
        </p:spPr>
        <p:txBody>
          <a:bodyPr>
            <a:normAutofit/>
          </a:bodyPr>
          <a:lstStyle/>
          <a:p>
            <a:pPr marL="0" indent="0" algn="r">
              <a:buNone/>
            </a:pPr>
            <a:r>
              <a:rPr lang="ru-RU" sz="3200" dirty="0"/>
              <a:t>Подготовила: Куценко А. Ю., </a:t>
            </a:r>
          </a:p>
          <a:p>
            <a:pPr marL="0" indent="0" algn="r">
              <a:buNone/>
            </a:pPr>
            <a:r>
              <a:rPr lang="ru-RU" sz="3200"/>
              <a:t>учитель </a:t>
            </a:r>
            <a:r>
              <a:rPr lang="ru-RU" sz="3200" smtClean="0"/>
              <a:t>1 </a:t>
            </a:r>
            <a:r>
              <a:rPr lang="ru-RU" sz="3200" dirty="0"/>
              <a:t>категории</a:t>
            </a:r>
          </a:p>
        </p:txBody>
      </p:sp>
      <p:pic>
        <p:nvPicPr>
          <p:cNvPr id="7" name="Рисунок 6" descr="Изображение выглядит как текст, Публикация, книга">
            <a:extLst>
              <a:ext uri="{FF2B5EF4-FFF2-40B4-BE49-F238E27FC236}">
                <a16:creationId xmlns:a16="http://schemas.microsoft.com/office/drawing/2014/main" xmlns="" id="{216CC7E5-1680-A058-9EF3-665F4D8B41C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2629" y="4321176"/>
            <a:ext cx="3492500" cy="2444750"/>
          </a:xfrm>
          <a:prstGeom prst="rect">
            <a:avLst/>
          </a:prstGeom>
        </p:spPr>
      </p:pic>
      <p:pic>
        <p:nvPicPr>
          <p:cNvPr id="9" name="Рисунок 8" descr="Изображение выглядит как графический дизайн, Графика, текст, иллюстрация&#10;&#10;Автоматически созданное описание">
            <a:extLst>
              <a:ext uri="{FF2B5EF4-FFF2-40B4-BE49-F238E27FC236}">
                <a16:creationId xmlns:a16="http://schemas.microsoft.com/office/drawing/2014/main" xmlns="" id="{2713C22C-C477-3D56-5C7F-2C159C5D3A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0365" y="2586037"/>
            <a:ext cx="5860820" cy="1685926"/>
          </a:xfrm>
          <a:prstGeom prst="rect">
            <a:avLst/>
          </a:prstGeom>
        </p:spPr>
      </p:pic>
    </p:spTree>
    <p:extLst>
      <p:ext uri="{BB962C8B-B14F-4D97-AF65-F5344CB8AC3E}">
        <p14:creationId xmlns:p14="http://schemas.microsoft.com/office/powerpoint/2010/main" val="2542342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5B50B38-2524-C5EF-8FF1-5CDEC034F283}"/>
              </a:ext>
            </a:extLst>
          </p:cNvPr>
          <p:cNvSpPr>
            <a:spLocks noGrp="1"/>
          </p:cNvSpPr>
          <p:nvPr>
            <p:ph type="title"/>
          </p:nvPr>
        </p:nvSpPr>
        <p:spPr>
          <a:xfrm>
            <a:off x="0" y="0"/>
            <a:ext cx="12192000" cy="723900"/>
          </a:xfrm>
        </p:spPr>
        <p:style>
          <a:lnRef idx="2">
            <a:schemeClr val="dk1"/>
          </a:lnRef>
          <a:fillRef idx="1">
            <a:schemeClr val="lt1"/>
          </a:fillRef>
          <a:effectRef idx="0">
            <a:schemeClr val="dk1"/>
          </a:effectRef>
          <a:fontRef idx="minor">
            <a:schemeClr val="dk1"/>
          </a:fontRef>
        </p:style>
        <p:txBody>
          <a:bodyPr>
            <a:normAutofit/>
          </a:bodyPr>
          <a:lstStyle/>
          <a:p>
            <a:pPr algn="ctr"/>
            <a:r>
              <a:rPr lang="ru-RU" b="1" dirty="0">
                <a:effectLst/>
                <a:latin typeface="Times New Roman" panose="02020603050405020304" pitchFamily="18" charset="0"/>
                <a:ea typeface="Calibri" panose="020F0502020204030204" pitchFamily="34" charset="0"/>
              </a:rPr>
              <a:t>Рифмовки для фонетической зарядки</a:t>
            </a:r>
            <a:endParaRPr lang="ru-RU" dirty="0"/>
          </a:p>
        </p:txBody>
      </p:sp>
      <p:sp>
        <p:nvSpPr>
          <p:cNvPr id="3" name="Объект 2">
            <a:extLst>
              <a:ext uri="{FF2B5EF4-FFF2-40B4-BE49-F238E27FC236}">
                <a16:creationId xmlns:a16="http://schemas.microsoft.com/office/drawing/2014/main" xmlns="" id="{743B44D6-F047-B6B0-5F80-0FA95F29898E}"/>
              </a:ext>
            </a:extLst>
          </p:cNvPr>
          <p:cNvSpPr>
            <a:spLocks noGrp="1"/>
          </p:cNvSpPr>
          <p:nvPr>
            <p:ph idx="1"/>
          </p:nvPr>
        </p:nvSpPr>
        <p:spPr>
          <a:xfrm>
            <a:off x="787400" y="723900"/>
            <a:ext cx="10350500" cy="6032500"/>
          </a:xfrm>
        </p:spPr>
        <p:txBody>
          <a:bodyPr>
            <a:normAutofit lnSpcReduction="10000"/>
          </a:bodyPr>
          <a:lstStyle/>
          <a:p>
            <a:pPr marL="0" indent="0">
              <a:lnSpc>
                <a:spcPct val="115000"/>
              </a:lnSpc>
              <a:spcAft>
                <a:spcPts val="1000"/>
              </a:spcAft>
              <a:buNone/>
            </a:pPr>
            <a:r>
              <a:rPr lang="en-US" sz="5400" b="1" dirty="0">
                <a:effectLst/>
                <a:latin typeface="Times New Roman" panose="02020603050405020304" pitchFamily="18" charset="0"/>
                <a:ea typeface="Calibri" panose="020F0502020204030204" pitchFamily="34" charset="0"/>
                <a:cs typeface="Times New Roman" panose="02020603050405020304" pitchFamily="18" charset="0"/>
              </a:rPr>
              <a:t>[h]</a:t>
            </a:r>
            <a:endParaRPr lang="ru-RU" sz="5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r>
              <a:rPr lang="en-US" sz="3500" dirty="0">
                <a:effectLst/>
                <a:latin typeface="Times New Roman" panose="02020603050405020304" pitchFamily="18" charset="0"/>
                <a:ea typeface="Calibri" panose="020F0502020204030204" pitchFamily="34" charset="0"/>
                <a:cs typeface="Times New Roman" panose="02020603050405020304" pitchFamily="18" charset="0"/>
              </a:rPr>
              <a:t>I have a hello in my hand and it just for you</a:t>
            </a:r>
            <a:endParaRPr lang="ru-RU" sz="35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r>
              <a:rPr lang="en-US" sz="3500" dirty="0">
                <a:effectLst/>
                <a:latin typeface="Times New Roman" panose="02020603050405020304" pitchFamily="18" charset="0"/>
                <a:ea typeface="Calibri" panose="020F0502020204030204" pitchFamily="34" charset="0"/>
                <a:cs typeface="Times New Roman" panose="02020603050405020304" pitchFamily="18" charset="0"/>
              </a:rPr>
              <a:t>I have a hello in my hand, my hello comes to you</a:t>
            </a:r>
            <a:endParaRPr lang="ru-RU" sz="35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r>
              <a:rPr lang="en-US" sz="3500" dirty="0">
                <a:effectLst/>
                <a:latin typeface="Times New Roman" panose="02020603050405020304" pitchFamily="18" charset="0"/>
                <a:ea typeface="Calibri" panose="020F0502020204030204" pitchFamily="34" charset="0"/>
                <a:cs typeface="Times New Roman" panose="02020603050405020304" pitchFamily="18" charset="0"/>
              </a:rPr>
              <a:t>I have a hello in my arms and it just for you</a:t>
            </a:r>
            <a:endParaRPr lang="ru-RU" sz="35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r>
              <a:rPr lang="en-US" sz="3500" dirty="0">
                <a:effectLst/>
                <a:latin typeface="Times New Roman" panose="02020603050405020304" pitchFamily="18" charset="0"/>
                <a:ea typeface="Calibri" panose="020F0502020204030204" pitchFamily="34" charset="0"/>
                <a:cs typeface="Times New Roman" panose="02020603050405020304" pitchFamily="18" charset="0"/>
              </a:rPr>
              <a:t>I have a hello in my arms, my hello comes to you</a:t>
            </a:r>
            <a:endParaRPr lang="ru-RU" sz="35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r>
              <a:rPr lang="en-US" sz="3500" dirty="0">
                <a:effectLst/>
                <a:latin typeface="Times New Roman" panose="02020603050405020304" pitchFamily="18" charset="0"/>
                <a:ea typeface="Calibri" panose="020F0502020204030204" pitchFamily="34" charset="0"/>
                <a:cs typeface="Times New Roman" panose="02020603050405020304" pitchFamily="18" charset="0"/>
              </a:rPr>
              <a:t>I have a hello in my cheeks and it just for you</a:t>
            </a:r>
            <a:endParaRPr lang="ru-RU" sz="35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r>
              <a:rPr lang="en-US" sz="3500" dirty="0">
                <a:effectLst/>
                <a:latin typeface="Times New Roman" panose="02020603050405020304" pitchFamily="18" charset="0"/>
                <a:ea typeface="Calibri" panose="020F0502020204030204" pitchFamily="34" charset="0"/>
                <a:cs typeface="Times New Roman" panose="02020603050405020304" pitchFamily="18" charset="0"/>
              </a:rPr>
              <a:t>I have a hello in my cheeks, my hello comes to you </a:t>
            </a:r>
            <a:endParaRPr lang="ru-RU" sz="35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ru-RU" dirty="0"/>
          </a:p>
        </p:txBody>
      </p:sp>
      <p:pic>
        <p:nvPicPr>
          <p:cNvPr id="5" name="Рисунок 4" descr="Изображение выглядит как смайлик, эмотикон, улыбка, желтый&#10;&#10;Автоматически созданное описание">
            <a:extLst>
              <a:ext uri="{FF2B5EF4-FFF2-40B4-BE49-F238E27FC236}">
                <a16:creationId xmlns:a16="http://schemas.microsoft.com/office/drawing/2014/main" xmlns="" id="{4DBD5531-9CCA-E45D-9C17-8E89B3927B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23357" y="863601"/>
            <a:ext cx="2619353" cy="2095482"/>
          </a:xfrm>
          <a:prstGeom prst="rect">
            <a:avLst/>
          </a:prstGeom>
        </p:spPr>
      </p:pic>
    </p:spTree>
    <p:extLst>
      <p:ext uri="{BB962C8B-B14F-4D97-AF65-F5344CB8AC3E}">
        <p14:creationId xmlns:p14="http://schemas.microsoft.com/office/powerpoint/2010/main" val="4024739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BD98DD3-39ED-DEE8-F3FF-C395CBA51F12}"/>
              </a:ext>
            </a:extLst>
          </p:cNvPr>
          <p:cNvSpPr>
            <a:spLocks noGrp="1"/>
          </p:cNvSpPr>
          <p:nvPr>
            <p:ph type="title"/>
          </p:nvPr>
        </p:nvSpPr>
        <p:spPr>
          <a:xfrm>
            <a:off x="0" y="0"/>
            <a:ext cx="12192000" cy="698500"/>
          </a:xfrm>
        </p:spPr>
        <p:style>
          <a:lnRef idx="2">
            <a:schemeClr val="dk1"/>
          </a:lnRef>
          <a:fillRef idx="1">
            <a:schemeClr val="lt1"/>
          </a:fillRef>
          <a:effectRef idx="0">
            <a:schemeClr val="dk1"/>
          </a:effectRef>
          <a:fontRef idx="minor">
            <a:schemeClr val="dk1"/>
          </a:fontRef>
        </p:style>
        <p:txBody>
          <a:bodyPr/>
          <a:lstStyle/>
          <a:p>
            <a:pPr algn="ctr"/>
            <a:r>
              <a:rPr lang="ru-RU" b="1" dirty="0">
                <a:effectLst/>
                <a:latin typeface="Times New Roman" panose="02020603050405020304" pitchFamily="18" charset="0"/>
                <a:ea typeface="Calibri" panose="020F0502020204030204" pitchFamily="34" charset="0"/>
              </a:rPr>
              <a:t>Рифмовки для фонетической зарядки</a:t>
            </a:r>
            <a:endParaRPr lang="ru-RU" dirty="0"/>
          </a:p>
        </p:txBody>
      </p:sp>
      <p:sp>
        <p:nvSpPr>
          <p:cNvPr id="3" name="Объект 2">
            <a:extLst>
              <a:ext uri="{FF2B5EF4-FFF2-40B4-BE49-F238E27FC236}">
                <a16:creationId xmlns:a16="http://schemas.microsoft.com/office/drawing/2014/main" xmlns="" id="{02D7B692-CB41-A7E0-5423-D76A6D79E23B}"/>
              </a:ext>
            </a:extLst>
          </p:cNvPr>
          <p:cNvSpPr>
            <a:spLocks noGrp="1"/>
          </p:cNvSpPr>
          <p:nvPr>
            <p:ph idx="1"/>
          </p:nvPr>
        </p:nvSpPr>
        <p:spPr>
          <a:xfrm>
            <a:off x="774700" y="1333500"/>
            <a:ext cx="11849100" cy="4838700"/>
          </a:xfrm>
        </p:spPr>
        <p:txBody>
          <a:bodyPr>
            <a:normAutofit/>
          </a:bodyPr>
          <a:lstStyle/>
          <a:p>
            <a:pPr marL="0" indent="0">
              <a:lnSpc>
                <a:spcPct val="115000"/>
              </a:lnSpc>
              <a:spcAft>
                <a:spcPts val="1000"/>
              </a:spcAft>
              <a:buNone/>
            </a:pPr>
            <a:r>
              <a:rPr lang="en-US" sz="5400" b="1" dirty="0">
                <a:effectLst/>
                <a:latin typeface="Times New Roman" panose="02020603050405020304" pitchFamily="18" charset="0"/>
                <a:ea typeface="Calibri" panose="020F0502020204030204" pitchFamily="34" charset="0"/>
                <a:cs typeface="Times New Roman" panose="02020603050405020304" pitchFamily="18" charset="0"/>
              </a:rPr>
              <a:t>[ ə: ] </a:t>
            </a:r>
            <a:endParaRPr lang="ru-RU" sz="54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The early bird catches the warm</a:t>
            </a: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And upon my word</a:t>
            </a: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 I know two chaps and yet the third</a:t>
            </a: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Could learn a lesson from that bird </a:t>
            </a: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ru-RU" dirty="0"/>
          </a:p>
        </p:txBody>
      </p:sp>
      <p:pic>
        <p:nvPicPr>
          <p:cNvPr id="9" name="Рисунок 8" descr="Изображение выглядит как рисунок, клюв, птица, иллюстрация&#10;&#10;Автоматически созданное описание">
            <a:extLst>
              <a:ext uri="{FF2B5EF4-FFF2-40B4-BE49-F238E27FC236}">
                <a16:creationId xmlns:a16="http://schemas.microsoft.com/office/drawing/2014/main" xmlns="" id="{234BF28F-F477-A7C5-56EC-E2502A5CE5D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35899" y="1683414"/>
            <a:ext cx="4356101" cy="4126840"/>
          </a:xfrm>
          <a:prstGeom prst="rect">
            <a:avLst/>
          </a:prstGeom>
        </p:spPr>
      </p:pic>
    </p:spTree>
    <p:extLst>
      <p:ext uri="{BB962C8B-B14F-4D97-AF65-F5344CB8AC3E}">
        <p14:creationId xmlns:p14="http://schemas.microsoft.com/office/powerpoint/2010/main" val="26439034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BD98DD3-39ED-DEE8-F3FF-C395CBA51F12}"/>
              </a:ext>
            </a:extLst>
          </p:cNvPr>
          <p:cNvSpPr>
            <a:spLocks noGrp="1"/>
          </p:cNvSpPr>
          <p:nvPr>
            <p:ph type="title"/>
          </p:nvPr>
        </p:nvSpPr>
        <p:spPr>
          <a:xfrm>
            <a:off x="0" y="0"/>
            <a:ext cx="12192000" cy="698500"/>
          </a:xfrm>
        </p:spPr>
        <p:style>
          <a:lnRef idx="2">
            <a:schemeClr val="dk1"/>
          </a:lnRef>
          <a:fillRef idx="1">
            <a:schemeClr val="lt1"/>
          </a:fillRef>
          <a:effectRef idx="0">
            <a:schemeClr val="dk1"/>
          </a:effectRef>
          <a:fontRef idx="minor">
            <a:schemeClr val="dk1"/>
          </a:fontRef>
        </p:style>
        <p:txBody>
          <a:bodyPr/>
          <a:lstStyle/>
          <a:p>
            <a:pPr algn="ctr"/>
            <a:r>
              <a:rPr lang="ru-RU" b="1" dirty="0">
                <a:effectLst/>
                <a:latin typeface="Times New Roman" panose="02020603050405020304" pitchFamily="18" charset="0"/>
                <a:ea typeface="Calibri" panose="020F0502020204030204" pitchFamily="34" charset="0"/>
              </a:rPr>
              <a:t>Рифмовки для фонетической зарядки</a:t>
            </a:r>
            <a:endParaRPr lang="ru-RU" dirty="0"/>
          </a:p>
        </p:txBody>
      </p:sp>
      <p:sp>
        <p:nvSpPr>
          <p:cNvPr id="3" name="Объект 2">
            <a:extLst>
              <a:ext uri="{FF2B5EF4-FFF2-40B4-BE49-F238E27FC236}">
                <a16:creationId xmlns:a16="http://schemas.microsoft.com/office/drawing/2014/main" xmlns="" id="{02D7B692-CB41-A7E0-5423-D76A6D79E23B}"/>
              </a:ext>
            </a:extLst>
          </p:cNvPr>
          <p:cNvSpPr>
            <a:spLocks noGrp="1"/>
          </p:cNvSpPr>
          <p:nvPr>
            <p:ph idx="1"/>
          </p:nvPr>
        </p:nvSpPr>
        <p:spPr>
          <a:xfrm>
            <a:off x="774700" y="1473200"/>
            <a:ext cx="10896600" cy="1955800"/>
          </a:xfrm>
        </p:spPr>
        <p:txBody>
          <a:bodyPr>
            <a:normAutofit lnSpcReduction="10000"/>
          </a:bodyPr>
          <a:lstStyle/>
          <a:p>
            <a:pPr marL="0" indent="0">
              <a:lnSpc>
                <a:spcPct val="115000"/>
              </a:lnSpc>
              <a:spcAft>
                <a:spcPts val="1000"/>
              </a:spcAft>
              <a:buNone/>
            </a:pPr>
            <a:r>
              <a:rPr lang="en-US" sz="5400" b="1"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5400" b="1" dirty="0">
                <a:effectLst/>
                <a:latin typeface="Times New Roman" panose="02020603050405020304" pitchFamily="18" charset="0"/>
                <a:ea typeface="Calibri" panose="020F0502020204030204" pitchFamily="34" charset="0"/>
                <a:cs typeface="Times New Roman" panose="02020603050405020304" pitchFamily="18" charset="0"/>
              </a:rPr>
              <a:t>b</a:t>
            </a:r>
            <a:r>
              <a:rPr lang="en-US" sz="5400" b="1"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5400" b="1" dirty="0">
                <a:effectLst/>
                <a:latin typeface="Times New Roman" panose="02020603050405020304" pitchFamily="18" charset="0"/>
                <a:ea typeface="Calibri" panose="020F0502020204030204" pitchFamily="34" charset="0"/>
                <a:cs typeface="Times New Roman" panose="02020603050405020304" pitchFamily="18" charset="0"/>
              </a:rPr>
              <a:t> , </a:t>
            </a:r>
            <a:r>
              <a:rPr lang="ru-RU" sz="5400" b="1"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5400" b="1" dirty="0">
                <a:effectLst/>
                <a:latin typeface="Times New Roman" panose="02020603050405020304" pitchFamily="18" charset="0"/>
                <a:ea typeface="Calibri" panose="020F0502020204030204" pitchFamily="34" charset="0"/>
                <a:cs typeface="Times New Roman" panose="02020603050405020304" pitchFamily="18" charset="0"/>
              </a:rPr>
              <a:t>r</a:t>
            </a:r>
            <a:r>
              <a:rPr lang="en-US" sz="5400" b="1" dirty="0">
                <a:effectLst/>
                <a:latin typeface="Times New Roman" panose="02020603050405020304" pitchFamily="18" charset="0"/>
                <a:ea typeface="Calibri" panose="020F0502020204030204" pitchFamily="34" charset="0"/>
                <a:cs typeface="Times New Roman" panose="02020603050405020304" pitchFamily="18" charset="0"/>
                <a:sym typeface="Symbol" panose="05050102010706020507" pitchFamily="18" charset="2"/>
              </a:rPr>
              <a:t></a:t>
            </a:r>
            <a:r>
              <a:rPr lang="en-US" sz="54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ru-RU" sz="5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Aft>
                <a:spcPts val="1000"/>
              </a:spcAft>
              <a:buNone/>
            </a:pP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A Bear brings a basket of berries to bears</a:t>
            </a: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ru-RU" dirty="0"/>
          </a:p>
        </p:txBody>
      </p:sp>
      <p:sp>
        <p:nvSpPr>
          <p:cNvPr id="5" name="TextBox 4">
            <a:extLst>
              <a:ext uri="{FF2B5EF4-FFF2-40B4-BE49-F238E27FC236}">
                <a16:creationId xmlns:a16="http://schemas.microsoft.com/office/drawing/2014/main" xmlns="" id="{FD151674-E3F0-8D12-D76F-F53998E17673}"/>
              </a:ext>
            </a:extLst>
          </p:cNvPr>
          <p:cNvSpPr txBox="1"/>
          <p:nvPr/>
        </p:nvSpPr>
        <p:spPr>
          <a:xfrm>
            <a:off x="774700" y="3568701"/>
            <a:ext cx="6115050" cy="2538324"/>
          </a:xfrm>
          <a:prstGeom prst="rect">
            <a:avLst/>
          </a:prstGeom>
          <a:noFill/>
        </p:spPr>
        <p:txBody>
          <a:bodyPr wrap="square">
            <a:spAutoFit/>
          </a:bodyPr>
          <a:lstStyle/>
          <a:p>
            <a:pPr>
              <a:lnSpc>
                <a:spcPct val="115000"/>
              </a:lnSpc>
              <a:spcAft>
                <a:spcPts val="1000"/>
              </a:spcAft>
            </a:pPr>
            <a:r>
              <a:rPr lang="en-US" sz="5400" b="1" dirty="0">
                <a:effectLst/>
                <a:latin typeface="Times New Roman" panose="02020603050405020304" pitchFamily="18" charset="0"/>
                <a:ea typeface="Calibri" panose="020F0502020204030204" pitchFamily="34" charset="0"/>
                <a:cs typeface="Times New Roman" panose="02020603050405020304" pitchFamily="18" charset="0"/>
              </a:rPr>
              <a:t>[p] , [r]</a:t>
            </a:r>
            <a:endParaRPr lang="ru-RU" sz="5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Mr. Rule explains </a:t>
            </a: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3600" dirty="0">
                <a:effectLst/>
                <a:latin typeface="Times New Roman" panose="02020603050405020304" pitchFamily="18" charset="0"/>
                <a:ea typeface="Calibri" panose="020F0502020204030204" pitchFamily="34" charset="0"/>
                <a:cs typeface="Times New Roman" panose="02020603050405020304" pitchFamily="18" charset="0"/>
              </a:rPr>
              <a:t> rules to pupils </a:t>
            </a: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Рисунок 6" descr="Изображение выглядит как игрушка, Фигурка животного, рисунок, мультфильм&#10;&#10;Автоматически созданное описание">
            <a:extLst>
              <a:ext uri="{FF2B5EF4-FFF2-40B4-BE49-F238E27FC236}">
                <a16:creationId xmlns:a16="http://schemas.microsoft.com/office/drawing/2014/main" xmlns="" id="{D584B877-85E5-0549-5952-E6B514D3EE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03704" y="2451100"/>
            <a:ext cx="3778758" cy="4343400"/>
          </a:xfrm>
          <a:prstGeom prst="rect">
            <a:avLst/>
          </a:prstGeom>
        </p:spPr>
      </p:pic>
    </p:spTree>
    <p:extLst>
      <p:ext uri="{BB962C8B-B14F-4D97-AF65-F5344CB8AC3E}">
        <p14:creationId xmlns:p14="http://schemas.microsoft.com/office/powerpoint/2010/main" val="24194761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D69A299A-CF80-0319-E54A-DA509F77076A}"/>
              </a:ext>
            </a:extLst>
          </p:cNvPr>
          <p:cNvSpPr>
            <a:spLocks noGrp="1"/>
          </p:cNvSpPr>
          <p:nvPr>
            <p:ph type="title"/>
          </p:nvPr>
        </p:nvSpPr>
        <p:spPr>
          <a:xfrm>
            <a:off x="0" y="-25400"/>
            <a:ext cx="12192000" cy="901700"/>
          </a:xfrm>
        </p:spPr>
        <p:style>
          <a:lnRef idx="2">
            <a:schemeClr val="dk1"/>
          </a:lnRef>
          <a:fillRef idx="1">
            <a:schemeClr val="lt1"/>
          </a:fillRef>
          <a:effectRef idx="0">
            <a:schemeClr val="dk1"/>
          </a:effectRef>
          <a:fontRef idx="minor">
            <a:schemeClr val="dk1"/>
          </a:fontRef>
        </p:style>
        <p:txBody>
          <a:bodyPr>
            <a:normAutofit fontScale="90000"/>
          </a:bodyPr>
          <a:lstStyle/>
          <a:p>
            <a:pPr algn="ctr"/>
            <a:r>
              <a:rPr lang="ru-RU" sz="6000" b="1" dirty="0"/>
              <a:t>Аудирование </a:t>
            </a:r>
          </a:p>
        </p:txBody>
      </p:sp>
      <p:sp>
        <p:nvSpPr>
          <p:cNvPr id="3" name="Объект 2">
            <a:extLst>
              <a:ext uri="{FF2B5EF4-FFF2-40B4-BE49-F238E27FC236}">
                <a16:creationId xmlns:a16="http://schemas.microsoft.com/office/drawing/2014/main" xmlns="" id="{D3E4C1D4-F058-B409-B778-177F502A4721}"/>
              </a:ext>
            </a:extLst>
          </p:cNvPr>
          <p:cNvSpPr>
            <a:spLocks noGrp="1"/>
          </p:cNvSpPr>
          <p:nvPr>
            <p:ph idx="1"/>
          </p:nvPr>
        </p:nvSpPr>
        <p:spPr>
          <a:xfrm>
            <a:off x="711200" y="939800"/>
            <a:ext cx="11366500" cy="2493500"/>
          </a:xfrm>
        </p:spPr>
        <p:txBody>
          <a:bodyPr>
            <a:normAutofit fontScale="70000" lnSpcReduction="20000"/>
          </a:bodyPr>
          <a:lstStyle/>
          <a:p>
            <a:pPr marL="0" indent="0">
              <a:buNone/>
            </a:pPr>
            <a:r>
              <a:rPr lang="ru-RU" sz="5100" dirty="0">
                <a:effectLst/>
                <a:latin typeface="Times New Roman" panose="02020603050405020304" pitchFamily="18" charset="0"/>
                <a:ea typeface="Times New Roman" panose="02020603050405020304" pitchFamily="18" charset="0"/>
                <a:cs typeface="Times New Roman" panose="02020603050405020304" pitchFamily="18" charset="0"/>
              </a:rPr>
              <a:t>Прослушайте рассказ </a:t>
            </a:r>
            <a:r>
              <a:rPr lang="en-US" sz="5100" b="1" dirty="0">
                <a:effectLst/>
                <a:latin typeface="Times New Roman" panose="02020603050405020304" pitchFamily="18" charset="0"/>
                <a:ea typeface="Times New Roman" panose="02020603050405020304" pitchFamily="18" charset="0"/>
                <a:cs typeface="Times New Roman" panose="02020603050405020304" pitchFamily="18" charset="0"/>
              </a:rPr>
              <a:t>«The Princess and the Dragon».</a:t>
            </a:r>
            <a:r>
              <a:rPr lang="en-US" sz="51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51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ru-RU" sz="5100" dirty="0">
                <a:effectLst/>
                <a:latin typeface="Times New Roman" panose="02020603050405020304" pitchFamily="18" charset="0"/>
                <a:ea typeface="Times New Roman" panose="02020603050405020304" pitchFamily="18" charset="0"/>
                <a:cs typeface="Times New Roman" panose="02020603050405020304" pitchFamily="18" charset="0"/>
              </a:rPr>
              <a:t>Какие из приведенных утверждений 1-9 соответствуют тексту </a:t>
            </a:r>
            <a:r>
              <a:rPr lang="ru-RU" sz="51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5100" b="1" dirty="0">
                <a:effectLst/>
                <a:latin typeface="Times New Roman" panose="02020603050405020304" pitchFamily="18" charset="0"/>
                <a:ea typeface="Times New Roman" panose="02020603050405020304" pitchFamily="18" charset="0"/>
                <a:cs typeface="Times New Roman" panose="02020603050405020304" pitchFamily="18" charset="0"/>
              </a:rPr>
              <a:t>True</a:t>
            </a:r>
            <a:r>
              <a:rPr lang="ru-RU" sz="51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5100" dirty="0">
                <a:effectLst/>
                <a:latin typeface="Times New Roman" panose="02020603050405020304" pitchFamily="18" charset="0"/>
                <a:ea typeface="Times New Roman" panose="02020603050405020304" pitchFamily="18" charset="0"/>
                <a:cs typeface="Times New Roman" panose="02020603050405020304" pitchFamily="18" charset="0"/>
              </a:rPr>
              <a:t> какие не соответствуют </a:t>
            </a:r>
            <a:r>
              <a:rPr lang="ru-RU" sz="51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5100" b="1" dirty="0">
                <a:effectLst/>
                <a:latin typeface="Times New Roman" panose="02020603050405020304" pitchFamily="18" charset="0"/>
                <a:ea typeface="Times New Roman" panose="02020603050405020304" pitchFamily="18" charset="0"/>
                <a:cs typeface="Times New Roman" panose="02020603050405020304" pitchFamily="18" charset="0"/>
              </a:rPr>
              <a:t>False</a:t>
            </a:r>
            <a:r>
              <a:rPr lang="ru-RU" sz="51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5100" dirty="0">
                <a:effectLst/>
                <a:latin typeface="Times New Roman" panose="02020603050405020304" pitchFamily="18" charset="0"/>
                <a:ea typeface="Times New Roman" panose="02020603050405020304" pitchFamily="18" charset="0"/>
                <a:cs typeface="Times New Roman" panose="02020603050405020304" pitchFamily="18" charset="0"/>
              </a:rPr>
              <a:t> и о чем в тексте ничего не сказано </a:t>
            </a:r>
            <a:r>
              <a:rPr lang="ru-RU" sz="5100" b="1"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5100" b="1" dirty="0">
                <a:effectLst/>
                <a:latin typeface="Times New Roman" panose="02020603050405020304" pitchFamily="18" charset="0"/>
                <a:ea typeface="Times New Roman" panose="02020603050405020304" pitchFamily="18" charset="0"/>
                <a:cs typeface="Times New Roman" panose="02020603050405020304" pitchFamily="18" charset="0"/>
              </a:rPr>
              <a:t>Not mentioned</a:t>
            </a:r>
            <a:r>
              <a:rPr lang="ru-RU" sz="5100" b="1" dirty="0">
                <a:effectLst/>
                <a:latin typeface="Times New Roman" panose="02020603050405020304" pitchFamily="18" charset="0"/>
                <a:ea typeface="Times New Roman" panose="02020603050405020304" pitchFamily="18" charset="0"/>
                <a:cs typeface="Times New Roman" panose="02020603050405020304" pitchFamily="18" charset="0"/>
              </a:rPr>
              <a:t>)</a:t>
            </a:r>
          </a:p>
          <a:p>
            <a:pPr marL="0" indent="0">
              <a:buNone/>
            </a:pPr>
            <a:endParaRPr lang="ru-RU" dirty="0"/>
          </a:p>
        </p:txBody>
      </p:sp>
      <p:sp>
        <p:nvSpPr>
          <p:cNvPr id="5" name="TextBox 4">
            <a:extLst>
              <a:ext uri="{FF2B5EF4-FFF2-40B4-BE49-F238E27FC236}">
                <a16:creationId xmlns:a16="http://schemas.microsoft.com/office/drawing/2014/main" xmlns="" id="{8C96F2F2-8DD6-C803-030C-226AFDE8FBAA}"/>
              </a:ext>
            </a:extLst>
          </p:cNvPr>
          <p:cNvSpPr txBox="1"/>
          <p:nvPr/>
        </p:nvSpPr>
        <p:spPr>
          <a:xfrm>
            <a:off x="711200" y="3488200"/>
            <a:ext cx="11264900" cy="316638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p>
            <a:pPr marL="0" indent="0">
              <a:buNone/>
            </a:pPr>
            <a:r>
              <a:rPr lang="ru-RU" sz="4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Словарь:</a:t>
            </a:r>
          </a:p>
          <a:p>
            <a:pPr>
              <a:lnSpc>
                <a:spcPct val="115000"/>
              </a:lnSpc>
              <a:spcAft>
                <a:spcPts val="1000"/>
              </a:spcAft>
              <a:buFont typeface="Arial" panose="020B0604020202020204" pitchFamily="34" charset="0"/>
              <a:buChar char="•"/>
            </a:pPr>
            <a:r>
              <a:rPr lang="en-US"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an ogre – </a:t>
            </a:r>
            <a:r>
              <a:rPr lang="ru-RU"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великан</a:t>
            </a:r>
            <a:r>
              <a:rPr lang="en-US"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людоед</a:t>
            </a:r>
            <a:endParaRPr lang="ru-RU" sz="2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buFont typeface="Arial" panose="020B0604020202020204" pitchFamily="34" charset="0"/>
              <a:buChar char="•"/>
            </a:pPr>
            <a:r>
              <a:rPr lang="en-US"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 cave – </a:t>
            </a:r>
            <a:r>
              <a:rPr lang="ru-RU"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пещера</a:t>
            </a:r>
            <a:endParaRPr lang="ru-RU" sz="2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buFont typeface="Arial" panose="020B0604020202020204" pitchFamily="34" charset="0"/>
              <a:buChar char="•"/>
            </a:pPr>
            <a:r>
              <a:rPr lang="en-US"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an ocean</a:t>
            </a:r>
            <a:r>
              <a:rPr lang="ru-RU"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океан</a:t>
            </a:r>
            <a:endParaRPr lang="ru-RU" sz="2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buFont typeface="Arial" panose="020B0604020202020204" pitchFamily="34" charset="0"/>
              <a:buChar char="•"/>
            </a:pPr>
            <a:r>
              <a:rPr lang="en-US"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ugly </a:t>
            </a:r>
            <a:r>
              <a:rPr lang="ru-RU" sz="28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–уродливый</a:t>
            </a:r>
            <a:endParaRPr lang="ru-RU" sz="28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xmlns="" id="{3A969BE6-7B49-CEA9-D2AD-7166A7DEFC23}"/>
              </a:ext>
            </a:extLst>
          </p:cNvPr>
          <p:cNvSpPr txBox="1"/>
          <p:nvPr/>
        </p:nvSpPr>
        <p:spPr>
          <a:xfrm>
            <a:off x="5829300" y="4226864"/>
            <a:ext cx="6146800" cy="2427716"/>
          </a:xfrm>
          <a:prstGeom prst="rect">
            <a:avLst/>
          </a:prstGeom>
          <a:noFill/>
        </p:spPr>
        <p:txBody>
          <a:bodyPr wrap="square">
            <a:spAutoFit/>
          </a:bodyPr>
          <a:lstStyle/>
          <a:p>
            <a:pPr>
              <a:lnSpc>
                <a:spcPct val="115000"/>
              </a:lnSpc>
              <a:spcAft>
                <a:spcPts val="1000"/>
              </a:spcAft>
              <a:buFont typeface="Arial" panose="020B0604020202020204" pitchFamily="34" charset="0"/>
              <a:buChar char="•"/>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to lock</a:t>
            </a:r>
            <a:r>
              <a:rPr lang="ru-RU" sz="2800" dirty="0">
                <a:effectLst/>
                <a:latin typeface="Times New Roman" panose="02020603050405020304" pitchFamily="18" charset="0"/>
                <a:ea typeface="Times New Roman" panose="02020603050405020304" pitchFamily="18" charset="0"/>
                <a:cs typeface="Times New Roman" panose="02020603050405020304" pitchFamily="18" charset="0"/>
              </a:rPr>
              <a:t> – запирать на ключ</a:t>
            </a:r>
            <a:endParaRPr lang="ru-RU" sz="2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buFont typeface="Arial" panose="020B0604020202020204" pitchFamily="34" charset="0"/>
              <a:buChar char="•"/>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to rescue, to save – </a:t>
            </a:r>
            <a:r>
              <a:rPr lang="ru-RU" sz="2800" dirty="0">
                <a:effectLst/>
                <a:latin typeface="Times New Roman" panose="02020603050405020304" pitchFamily="18" charset="0"/>
                <a:ea typeface="Times New Roman" panose="02020603050405020304" pitchFamily="18" charset="0"/>
                <a:cs typeface="Times New Roman" panose="02020603050405020304" pitchFamily="18" charset="0"/>
              </a:rPr>
              <a:t>спасать</a:t>
            </a:r>
            <a:endParaRPr lang="ru-RU" sz="2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buFont typeface="Arial" panose="020B0604020202020204" pitchFamily="34" charset="0"/>
              <a:buChar char="•"/>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sad – </a:t>
            </a:r>
            <a:r>
              <a:rPr lang="ru-RU" sz="2800" dirty="0">
                <a:effectLst/>
                <a:latin typeface="Times New Roman" panose="02020603050405020304" pitchFamily="18" charset="0"/>
                <a:ea typeface="Times New Roman" panose="02020603050405020304" pitchFamily="18" charset="0"/>
                <a:cs typeface="Times New Roman" panose="02020603050405020304" pitchFamily="18" charset="0"/>
              </a:rPr>
              <a:t>печальный</a:t>
            </a:r>
            <a:endParaRPr lang="ru-RU" sz="28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buFont typeface="Arial" panose="020B0604020202020204" pitchFamily="34" charset="0"/>
              <a:buChar char="•"/>
            </a:pPr>
            <a:r>
              <a:rPr lang="en-US" sz="2800" dirty="0">
                <a:effectLst/>
                <a:latin typeface="Times New Roman" panose="02020603050405020304" pitchFamily="18" charset="0"/>
                <a:ea typeface="Times New Roman" panose="02020603050405020304" pitchFamily="18" charset="0"/>
                <a:cs typeface="Times New Roman" panose="02020603050405020304" pitchFamily="18" charset="0"/>
              </a:rPr>
              <a:t>to marry</a:t>
            </a:r>
            <a:r>
              <a:rPr lang="ru-RU" sz="2800" dirty="0">
                <a:effectLst/>
                <a:latin typeface="Times New Roman" panose="02020603050405020304" pitchFamily="18" charset="0"/>
                <a:ea typeface="Times New Roman" panose="02020603050405020304" pitchFamily="18" charset="0"/>
                <a:cs typeface="Times New Roman" panose="02020603050405020304" pitchFamily="18" charset="0"/>
              </a:rPr>
              <a:t> – жениться/выходить замуж</a:t>
            </a:r>
            <a:endParaRPr lang="ru-RU" sz="2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60507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xmlns="" id="{9BF3DD27-5E32-122D-D24F-EA99B31E8454}"/>
              </a:ext>
            </a:extLst>
          </p:cNvPr>
          <p:cNvSpPr>
            <a:spLocks noGrp="1"/>
          </p:cNvSpPr>
          <p:nvPr>
            <p:ph idx="1"/>
          </p:nvPr>
        </p:nvSpPr>
        <p:spPr>
          <a:xfrm>
            <a:off x="698500" y="88900"/>
            <a:ext cx="10604500" cy="6680200"/>
          </a:xfrm>
        </p:spPr>
        <p:txBody>
          <a:bodyPr>
            <a:normAutofit/>
          </a:bodyPr>
          <a:lstStyle/>
          <a:p>
            <a:pPr marL="0" lvl="0" indent="0">
              <a:lnSpc>
                <a:spcPct val="115000"/>
              </a:lnSpc>
              <a:buNone/>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1. </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The King and Queen lived in the golden castle.</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buFont typeface="+mj-lt"/>
              <a:buAutoNum type="alphaLcParenR"/>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True</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 False</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 Not mentioned</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lvl="0" indent="0">
              <a:lnSpc>
                <a:spcPct val="115000"/>
              </a:lnSpc>
              <a:buNone/>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2. </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They had a son.</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buFont typeface="+mj-lt"/>
              <a:buAutoNum type="alphaLcParenR"/>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True</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 False</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 Not mentioned</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lvl="0" indent="0">
              <a:lnSpc>
                <a:spcPct val="115000"/>
              </a:lnSpc>
              <a:buNone/>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3. </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An ugly ogre locked the Princess in his tower. </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buFont typeface="+mj-lt"/>
              <a:buAutoNum type="alphaLcParenR"/>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True</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 False</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 Not mentioned</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lvl="0" indent="0">
              <a:lnSpc>
                <a:spcPct val="115000"/>
              </a:lnSpc>
              <a:buNone/>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4. </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The King and Queen were very sad.</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buFont typeface="+mj-lt"/>
              <a:buAutoNum type="alphaLcParenR"/>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True</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 False</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 Not mentioned</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lvl="0" indent="0">
              <a:lnSpc>
                <a:spcPct val="115000"/>
              </a:lnSpc>
              <a:buNone/>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5. </a:t>
            </a:r>
            <a:r>
              <a:rPr lang="en-US" sz="1800" b="1" dirty="0">
                <a:effectLst/>
                <a:latin typeface="Times New Roman" panose="02020603050405020304" pitchFamily="18" charset="0"/>
                <a:ea typeface="Times New Roman" panose="02020603050405020304" pitchFamily="18" charset="0"/>
                <a:cs typeface="Times New Roman" panose="02020603050405020304" pitchFamily="18" charset="0"/>
              </a:rPr>
              <a:t>Twelve knights wanted to rescue the princess.</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buFont typeface="+mj-lt"/>
              <a:buAutoNum type="alphaLcParenR"/>
            </a:pP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 True</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b) False</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cs typeface="Times New Roman" panose="02020603050405020304" pitchFamily="18" charset="0"/>
              </a:rPr>
              <a:t>c) Not mentioned</a:t>
            </a:r>
            <a:endParaRPr lang="ru-RU"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lvl="0" indent="0">
              <a:lnSpc>
                <a:spcPct val="115000"/>
              </a:lnSpc>
              <a:buNone/>
            </a:pPr>
            <a:r>
              <a:rPr lang="ru-RU" sz="2000" b="1" dirty="0">
                <a:effectLst/>
                <a:latin typeface="Times New Roman" panose="02020603050405020304" pitchFamily="18" charset="0"/>
                <a:ea typeface="Times New Roman" panose="02020603050405020304" pitchFamily="18" charset="0"/>
                <a:cs typeface="Times New Roman" panose="02020603050405020304" pitchFamily="18" charset="0"/>
              </a:rPr>
              <a:t>6. </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The ogre was glad to see the knights.</a:t>
            </a: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buFont typeface="+mj-lt"/>
              <a:buAutoNum type="alphaLcParenR"/>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True</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b) False</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c) Not mentioned</a:t>
            </a: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0" lvl="0" indent="0">
              <a:lnSpc>
                <a:spcPct val="115000"/>
              </a:lnSpc>
              <a:buNone/>
            </a:pPr>
            <a:r>
              <a:rPr lang="ru-RU" sz="2000" b="1" dirty="0">
                <a:effectLst/>
                <a:latin typeface="Times New Roman" panose="02020603050405020304" pitchFamily="18" charset="0"/>
                <a:ea typeface="Times New Roman" panose="02020603050405020304" pitchFamily="18" charset="0"/>
                <a:cs typeface="Times New Roman" panose="02020603050405020304" pitchFamily="18" charset="0"/>
              </a:rPr>
              <a:t>7. </a:t>
            </a:r>
            <a:r>
              <a:rPr lang="en-US" sz="2000" b="1" dirty="0">
                <a:effectLst/>
                <a:latin typeface="Times New Roman" panose="02020603050405020304" pitchFamily="18" charset="0"/>
                <a:ea typeface="Times New Roman" panose="02020603050405020304" pitchFamily="18" charset="0"/>
                <a:cs typeface="Times New Roman" panose="02020603050405020304" pitchFamily="18" charset="0"/>
              </a:rPr>
              <a:t>The knights saved the Princess.</a:t>
            </a: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buFont typeface="+mj-lt"/>
              <a:buAutoNum type="alphaLcParenR"/>
            </a:pP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True</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b) False</a:t>
            </a:r>
            <a:r>
              <a:rPr lang="ru-RU" sz="20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ea typeface="Times New Roman" panose="02020603050405020304" pitchFamily="18" charset="0"/>
                <a:cs typeface="Times New Roman" panose="02020603050405020304" pitchFamily="18" charset="0"/>
              </a:rPr>
              <a:t>c) Not mentioned</a:t>
            </a: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endParaRPr lang="ru-RU" dirty="0"/>
          </a:p>
        </p:txBody>
      </p:sp>
      <p:pic>
        <p:nvPicPr>
          <p:cNvPr id="9" name="Рисунок 8" descr="Изображение выглядит как мультфильм, графическая вставка, иллюстрация, рисунок&#10;&#10;Автоматически созданное описание">
            <a:extLst>
              <a:ext uri="{FF2B5EF4-FFF2-40B4-BE49-F238E27FC236}">
                <a16:creationId xmlns:a16="http://schemas.microsoft.com/office/drawing/2014/main" xmlns="" id="{637E41C8-A017-69F0-63A2-40186C2D8748}"/>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5556" b="94352" l="556" r="95556">
                        <a14:foregroundMark x1="15741" y1="86574" x2="9352" y2="80463"/>
                        <a14:foregroundMark x1="17222" y1="83704" x2="5093" y2="77037"/>
                        <a14:foregroundMark x1="5093" y1="77037" x2="4074" y2="74352"/>
                        <a14:foregroundMark x1="11944" y1="86019" x2="5000" y2="77593"/>
                        <a14:foregroundMark x1="556" y1="74074" x2="8704" y2="84259"/>
                        <a14:foregroundMark x1="19537" y1="91296" x2="16574" y2="90926"/>
                        <a14:foregroundMark x1="63889" y1="92407" x2="67963" y2="92963"/>
                        <a14:foregroundMark x1="42870" y1="94444" x2="40833" y2="93889"/>
                        <a14:foregroundMark x1="95648" y1="87130" x2="95648" y2="87130"/>
                        <a14:foregroundMark x1="42870" y1="11111" x2="45741" y2="9352"/>
                        <a14:foregroundMark x1="51852" y1="5556" x2="51852" y2="5556"/>
                        <a14:foregroundMark x1="42870" y1="11944" x2="42870" y2="11944"/>
                        <a14:foregroundMark x1="37037" y1="12500" x2="39907" y2="14259"/>
                        <a14:foregroundMark x1="40556" y1="12500" x2="41667" y2="12870"/>
                        <a14:foregroundMark x1="37870" y1="13426" x2="37593" y2="13704"/>
                        <a14:foregroundMark x1="36759" y1="11667" x2="39630" y2="13426"/>
                      </a14:backgroundRemoval>
                    </a14:imgEffect>
                  </a14:imgLayer>
                </a14:imgProps>
              </a:ext>
              <a:ext uri="{28A0092B-C50C-407E-A947-70E740481C1C}">
                <a14:useLocalDpi xmlns:a14="http://schemas.microsoft.com/office/drawing/2010/main" val="0"/>
              </a:ext>
            </a:extLst>
          </a:blip>
          <a:stretch>
            <a:fillRect/>
          </a:stretch>
        </p:blipFill>
        <p:spPr>
          <a:xfrm>
            <a:off x="6896100" y="882650"/>
            <a:ext cx="5092700" cy="5092700"/>
          </a:xfrm>
          <a:prstGeom prst="rect">
            <a:avLst/>
          </a:prstGeom>
        </p:spPr>
      </p:pic>
    </p:spTree>
    <p:extLst>
      <p:ext uri="{BB962C8B-B14F-4D97-AF65-F5344CB8AC3E}">
        <p14:creationId xmlns:p14="http://schemas.microsoft.com/office/powerpoint/2010/main" val="40890173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D38E414-EFCD-71A4-4802-3963ED856563}"/>
              </a:ext>
            </a:extLst>
          </p:cNvPr>
          <p:cNvSpPr>
            <a:spLocks noGrp="1"/>
          </p:cNvSpPr>
          <p:nvPr>
            <p:ph type="title"/>
          </p:nvPr>
        </p:nvSpPr>
        <p:spPr>
          <a:xfrm>
            <a:off x="0" y="0"/>
            <a:ext cx="12192000" cy="660400"/>
          </a:xfrm>
        </p:spPr>
        <p:style>
          <a:lnRef idx="2">
            <a:schemeClr val="dk1"/>
          </a:lnRef>
          <a:fillRef idx="1">
            <a:schemeClr val="lt1"/>
          </a:fillRef>
          <a:effectRef idx="0">
            <a:schemeClr val="dk1"/>
          </a:effectRef>
          <a:fontRef idx="minor">
            <a:schemeClr val="dk1"/>
          </a:fontRef>
        </p:style>
        <p:txBody>
          <a:bodyPr>
            <a:normAutofit fontScale="90000"/>
          </a:bodyPr>
          <a:lstStyle/>
          <a:p>
            <a:pPr algn="ctr"/>
            <a:r>
              <a:rPr lang="ru-RU" b="1" dirty="0"/>
              <a:t>Образец письма</a:t>
            </a:r>
          </a:p>
        </p:txBody>
      </p:sp>
      <p:sp>
        <p:nvSpPr>
          <p:cNvPr id="3" name="Объект 2">
            <a:extLst>
              <a:ext uri="{FF2B5EF4-FFF2-40B4-BE49-F238E27FC236}">
                <a16:creationId xmlns:a16="http://schemas.microsoft.com/office/drawing/2014/main" xmlns="" id="{520C6676-1FD0-5656-586B-8047F3E5D60D}"/>
              </a:ext>
            </a:extLst>
          </p:cNvPr>
          <p:cNvSpPr>
            <a:spLocks noGrp="1"/>
          </p:cNvSpPr>
          <p:nvPr>
            <p:ph idx="1"/>
          </p:nvPr>
        </p:nvSpPr>
        <p:spPr>
          <a:xfrm>
            <a:off x="711200" y="1714500"/>
            <a:ext cx="11480800" cy="3429000"/>
          </a:xfrm>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pPr marL="0" indent="0">
              <a:buNone/>
            </a:pPr>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From: </a:t>
            </a:r>
            <a:r>
              <a:rPr lang="en-US" sz="32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Tracey@mail.uk</a:t>
            </a:r>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To: </a:t>
            </a:r>
            <a:r>
              <a:rPr lang="en-US" sz="32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3"/>
              </a:rPr>
              <a:t>Russian_friend@mail.ru</a:t>
            </a:r>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Subject: Holidays </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International Women’s Day is coming and I’m going to buy flowers and some presents for my mum and two grannies. What holidays do you celebrate in spring? What holiday do you like best of all? </a:t>
            </a:r>
            <a:r>
              <a:rPr lang="ru-RU"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What do you do </a:t>
            </a:r>
            <a:r>
              <a:rPr lang="ru-RU" sz="3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on</a:t>
            </a:r>
            <a:r>
              <a:rPr lang="ru-RU"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3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this</a:t>
            </a:r>
            <a:r>
              <a:rPr lang="ru-RU"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3200" dirty="0" err="1">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day</a:t>
            </a:r>
            <a:r>
              <a:rPr lang="ru-RU" sz="3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27418511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D38E414-EFCD-71A4-4802-3963ED856563}"/>
              </a:ext>
            </a:extLst>
          </p:cNvPr>
          <p:cNvSpPr>
            <a:spLocks noGrp="1"/>
          </p:cNvSpPr>
          <p:nvPr>
            <p:ph type="title"/>
          </p:nvPr>
        </p:nvSpPr>
        <p:spPr>
          <a:xfrm>
            <a:off x="0" y="0"/>
            <a:ext cx="12192000" cy="660400"/>
          </a:xfrm>
        </p:spPr>
        <p:style>
          <a:lnRef idx="2">
            <a:schemeClr val="dk1"/>
          </a:lnRef>
          <a:fillRef idx="1">
            <a:schemeClr val="lt1"/>
          </a:fillRef>
          <a:effectRef idx="0">
            <a:schemeClr val="dk1"/>
          </a:effectRef>
          <a:fontRef idx="minor">
            <a:schemeClr val="dk1"/>
          </a:fontRef>
        </p:style>
        <p:txBody>
          <a:bodyPr>
            <a:normAutofit fontScale="90000"/>
          </a:bodyPr>
          <a:lstStyle/>
          <a:p>
            <a:pPr algn="ctr"/>
            <a:r>
              <a:rPr lang="ru-RU" b="1" dirty="0"/>
              <a:t>Образец письма</a:t>
            </a:r>
          </a:p>
        </p:txBody>
      </p:sp>
      <p:sp>
        <p:nvSpPr>
          <p:cNvPr id="3" name="Объект 2">
            <a:extLst>
              <a:ext uri="{FF2B5EF4-FFF2-40B4-BE49-F238E27FC236}">
                <a16:creationId xmlns:a16="http://schemas.microsoft.com/office/drawing/2014/main" xmlns="" id="{520C6676-1FD0-5656-586B-8047F3E5D60D}"/>
              </a:ext>
            </a:extLst>
          </p:cNvPr>
          <p:cNvSpPr>
            <a:spLocks noGrp="1"/>
          </p:cNvSpPr>
          <p:nvPr>
            <p:ph idx="1"/>
          </p:nvPr>
        </p:nvSpPr>
        <p:spPr>
          <a:xfrm>
            <a:off x="711200" y="660400"/>
            <a:ext cx="11480800" cy="6197600"/>
          </a:xfrm>
        </p:spPr>
        <p:style>
          <a:lnRef idx="2">
            <a:schemeClr val="accent2"/>
          </a:lnRef>
          <a:fillRef idx="1">
            <a:schemeClr val="lt1"/>
          </a:fillRef>
          <a:effectRef idx="0">
            <a:schemeClr val="accent2"/>
          </a:effectRef>
          <a:fontRef idx="minor">
            <a:schemeClr val="dk1"/>
          </a:fontRef>
        </p:style>
        <p:txBody>
          <a:bodyPr>
            <a:normAutofit/>
          </a:bodyPr>
          <a:lstStyle/>
          <a:p>
            <a:pPr marL="0" indent="0">
              <a:buNone/>
            </a:pPr>
            <a:r>
              <a:rPr lang="ru-RU" sz="2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Напишите ей письмо в ответ объёмом 80–90 слов, в котором будут даны ответы на три её вопроса. При ответе учитывайте правила оформления письма. Адрес и дату писать не надо. Поблагодарите подругу за полученное письмо. </a:t>
            </a:r>
            <a:endParaRPr lang="ru-RU" sz="22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22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Dear </a:t>
            </a:r>
            <a:r>
              <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______ ,</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22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Thanks for your email. I was glad to hear from you again.</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22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In your letter you asked me some questions. I will answer with pleasure</a:t>
            </a:r>
            <a:r>
              <a:rPr lang="en-US" sz="2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US" sz="22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You know, </a:t>
            </a:r>
            <a:r>
              <a:rPr lang="en-US" sz="2200"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we celebrate Women’s Day, Easter and Victory Day in spring. I like these holidays very much. </a:t>
            </a:r>
            <a:r>
              <a:rPr lang="en-US" sz="22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Frankly speaking, </a:t>
            </a:r>
            <a:r>
              <a:rPr lang="en-US" sz="2200"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I love Easter best of all because it is bright and joyful. </a:t>
            </a:r>
            <a:r>
              <a:rPr lang="en-US" sz="2200" dirty="0">
                <a:solidFill>
                  <a:srgbClr val="7030A0"/>
                </a:solidFill>
                <a:effectLst/>
                <a:latin typeface="Times New Roman" panose="02020603050405020304" pitchFamily="18" charset="0"/>
                <a:ea typeface="Calibri" panose="020F0502020204030204" pitchFamily="34" charset="0"/>
                <a:cs typeface="Times New Roman" panose="02020603050405020304" pitchFamily="18" charset="0"/>
              </a:rPr>
              <a:t>You see, </a:t>
            </a:r>
            <a:r>
              <a:rPr lang="en-US" sz="2200"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we eat tasty food and colored eggs, visit granny and go to church on this day.</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22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Sorry, I must go and help my mum.</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22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Write back soon.</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22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Best wishes,</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2200"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Ann </a:t>
            </a:r>
            <a:endParaRPr lang="ru-RU" sz="2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2200" i="1"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You know – </a:t>
            </a:r>
            <a:r>
              <a:rPr lang="ru-RU" sz="2200" i="1"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знаешь ли</a:t>
            </a:r>
            <a:r>
              <a:rPr lang="en-US" sz="2200" i="1"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 you see – </a:t>
            </a:r>
            <a:r>
              <a:rPr lang="ru-RU" sz="2200" i="1"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видишь ли</a:t>
            </a:r>
            <a:r>
              <a:rPr lang="en-US" sz="2200" i="1"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 as for me – </a:t>
            </a:r>
            <a:r>
              <a:rPr lang="ru-RU" sz="2200" i="1"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что касается меня</a:t>
            </a:r>
            <a:r>
              <a:rPr lang="en-US" sz="2200" i="1"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 as for your second question – </a:t>
            </a:r>
            <a:r>
              <a:rPr lang="ru-RU" sz="2200" i="1"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что касается твоего второго вопроса</a:t>
            </a:r>
            <a:r>
              <a:rPr lang="en-US" sz="2200" i="1"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 frankly speaking – </a:t>
            </a:r>
            <a:r>
              <a:rPr lang="ru-RU" sz="2200" i="1"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честно говоря</a:t>
            </a:r>
            <a:r>
              <a:rPr lang="en-US" sz="2200" i="1" dirty="0">
                <a:solidFill>
                  <a:srgbClr val="30303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22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347180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7D26324-2DAA-D79C-D8F9-8785E635D825}"/>
              </a:ext>
            </a:extLst>
          </p:cNvPr>
          <p:cNvSpPr>
            <a:spLocks noGrp="1"/>
          </p:cNvSpPr>
          <p:nvPr>
            <p:ph type="title"/>
          </p:nvPr>
        </p:nvSpPr>
        <p:spPr>
          <a:xfrm>
            <a:off x="0" y="0"/>
            <a:ext cx="12192000" cy="990600"/>
          </a:xfrm>
        </p:spPr>
        <p:style>
          <a:lnRef idx="2">
            <a:schemeClr val="dk1"/>
          </a:lnRef>
          <a:fillRef idx="1">
            <a:schemeClr val="lt1"/>
          </a:fillRef>
          <a:effectRef idx="0">
            <a:schemeClr val="dk1"/>
          </a:effectRef>
          <a:fontRef idx="minor">
            <a:schemeClr val="dk1"/>
          </a:fontRef>
        </p:style>
        <p:txBody>
          <a:bodyPr>
            <a:noAutofit/>
          </a:bodyPr>
          <a:lstStyle/>
          <a:p>
            <a:pPr algn="ctr"/>
            <a:r>
              <a:rPr lang="ru-RU" sz="36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Диалоги с использованием страдательного залога (</a:t>
            </a:r>
            <a:r>
              <a:rPr lang="ru-RU" sz="3600" b="1" dirty="0" err="1">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Passive</a:t>
            </a:r>
            <a:r>
              <a:rPr lang="ru-RU" sz="36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Voice)</a:t>
            </a:r>
            <a:r>
              <a:rPr lang="ru-RU" sz="3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r>
            <a:br>
              <a:rPr lang="ru-RU" sz="3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endParaRPr lang="ru-RU" sz="3600" b="1" dirty="0">
              <a:solidFill>
                <a:schemeClr val="tx1"/>
              </a:solidFill>
            </a:endParaRPr>
          </a:p>
        </p:txBody>
      </p:sp>
      <p:sp>
        <p:nvSpPr>
          <p:cNvPr id="3" name="Объект 2">
            <a:extLst>
              <a:ext uri="{FF2B5EF4-FFF2-40B4-BE49-F238E27FC236}">
                <a16:creationId xmlns:a16="http://schemas.microsoft.com/office/drawing/2014/main" xmlns="" id="{6BFA1EBC-A9FE-D736-A3BD-4E577A42196E}"/>
              </a:ext>
            </a:extLst>
          </p:cNvPr>
          <p:cNvSpPr>
            <a:spLocks noGrp="1"/>
          </p:cNvSpPr>
          <p:nvPr>
            <p:ph idx="1"/>
          </p:nvPr>
        </p:nvSpPr>
        <p:spPr>
          <a:xfrm>
            <a:off x="698500" y="1104900"/>
            <a:ext cx="11493500" cy="5753100"/>
          </a:xfrm>
        </p:spPr>
        <p:style>
          <a:lnRef idx="2">
            <a:schemeClr val="accent2"/>
          </a:lnRef>
          <a:fillRef idx="1">
            <a:schemeClr val="lt1"/>
          </a:fillRef>
          <a:effectRef idx="0">
            <a:schemeClr val="accent2"/>
          </a:effectRef>
          <a:fontRef idx="minor">
            <a:schemeClr val="dk1"/>
          </a:fontRef>
        </p:style>
        <p:txBody>
          <a:bodyPr>
            <a:normAutofit lnSpcReduction="10000"/>
          </a:bodyPr>
          <a:lstStyle/>
          <a:p>
            <a:pPr marL="0" indent="0">
              <a:lnSpc>
                <a:spcPct val="100000"/>
              </a:lnSpc>
              <a:spcBef>
                <a:spcPts val="300"/>
              </a:spcBef>
              <a:spcAft>
                <a:spcPts val="300"/>
              </a:spcAft>
              <a:buNone/>
            </a:pPr>
            <a:r>
              <a:rPr lang="ru-RU" sz="24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Диалог 1: </a:t>
            </a:r>
            <a:r>
              <a:rPr lang="en-US" sz="24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At School.</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Aft>
                <a:spcPts val="600"/>
              </a:spcAft>
              <a:buNone/>
            </a:pPr>
            <a:r>
              <a:rPr lang="en-US" sz="24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Teacher:</a:t>
            </a:r>
            <a:r>
              <a:rPr lang="en-US" sz="24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What is this book about?</a:t>
            </a:r>
            <a:br>
              <a:rPr lang="en-US" sz="24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Student:</a:t>
            </a:r>
            <a:r>
              <a:rPr lang="en-US" sz="24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It is about ancient history. The book was written by a famous author.</a:t>
            </a:r>
            <a:br>
              <a:rPr lang="en-US" sz="24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Teacher:</a:t>
            </a:r>
            <a:r>
              <a:rPr lang="en-US" sz="24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Was it published last year?</a:t>
            </a:r>
            <a:br>
              <a:rPr lang="en-US" sz="24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r>
              <a:rPr lang="en-US" sz="24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Student:</a:t>
            </a:r>
            <a:r>
              <a:rPr lang="en-US" sz="24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Yes, it was published in 2023. Many students have read it.</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Aft>
                <a:spcPts val="600"/>
              </a:spcAft>
              <a:buNone/>
            </a:pPr>
            <a:endParaRPr lang="ru-RU" sz="24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endParaRPr>
          </a:p>
          <a:p>
            <a:pPr marL="0" indent="0">
              <a:lnSpc>
                <a:spcPct val="100000"/>
              </a:lnSpc>
              <a:spcAft>
                <a:spcPts val="600"/>
              </a:spcAft>
              <a:buNone/>
            </a:pPr>
            <a:r>
              <a:rPr lang="ru-RU" sz="24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Перевод: </a:t>
            </a:r>
          </a:p>
          <a:p>
            <a:pPr marL="0" indent="0">
              <a:lnSpc>
                <a:spcPct val="100000"/>
              </a:lnSpc>
              <a:spcAft>
                <a:spcPts val="600"/>
              </a:spcAft>
              <a:buNone/>
            </a:pPr>
            <a:r>
              <a:rPr lang="ru-RU" sz="24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Учитель</a:t>
            </a:r>
            <a:r>
              <a:rPr lang="ru-RU" sz="24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О чём эта книга? </a:t>
            </a:r>
          </a:p>
          <a:p>
            <a:pPr marL="0" indent="0">
              <a:lnSpc>
                <a:spcPct val="100000"/>
              </a:lnSpc>
              <a:spcAft>
                <a:spcPts val="600"/>
              </a:spcAft>
              <a:buNone/>
            </a:pPr>
            <a:r>
              <a:rPr lang="ru-RU" sz="24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Ученик</a:t>
            </a:r>
            <a:r>
              <a:rPr lang="ru-RU" sz="24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Она о древней истории. Книга была написана известным автором. </a:t>
            </a:r>
          </a:p>
          <a:p>
            <a:pPr marL="0" indent="0">
              <a:lnSpc>
                <a:spcPct val="100000"/>
              </a:lnSpc>
              <a:spcAft>
                <a:spcPts val="600"/>
              </a:spcAft>
              <a:buNone/>
            </a:pPr>
            <a:r>
              <a:rPr lang="ru-RU" sz="24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Учитель</a:t>
            </a:r>
            <a:r>
              <a:rPr lang="ru-RU" sz="24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Она была опубликована в прошлом году? </a:t>
            </a:r>
          </a:p>
          <a:p>
            <a:pPr marL="0" indent="0">
              <a:lnSpc>
                <a:spcPct val="100000"/>
              </a:lnSpc>
              <a:spcAft>
                <a:spcPts val="600"/>
              </a:spcAft>
              <a:buNone/>
            </a:pPr>
            <a:r>
              <a:rPr lang="ru-RU" sz="24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Ученик</a:t>
            </a:r>
            <a:r>
              <a:rPr lang="ru-RU" sz="24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Да, она была опубликована в 2023 году. Многие ученики её прочитали.</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13162250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97D26324-2DAA-D79C-D8F9-8785E635D825}"/>
              </a:ext>
            </a:extLst>
          </p:cNvPr>
          <p:cNvSpPr>
            <a:spLocks noGrp="1"/>
          </p:cNvSpPr>
          <p:nvPr>
            <p:ph type="title"/>
          </p:nvPr>
        </p:nvSpPr>
        <p:spPr>
          <a:xfrm>
            <a:off x="0" y="0"/>
            <a:ext cx="12192000" cy="990600"/>
          </a:xfrm>
        </p:spPr>
        <p:style>
          <a:lnRef idx="2">
            <a:schemeClr val="dk1"/>
          </a:lnRef>
          <a:fillRef idx="1">
            <a:schemeClr val="lt1"/>
          </a:fillRef>
          <a:effectRef idx="0">
            <a:schemeClr val="dk1"/>
          </a:effectRef>
          <a:fontRef idx="minor">
            <a:schemeClr val="dk1"/>
          </a:fontRef>
        </p:style>
        <p:txBody>
          <a:bodyPr>
            <a:noAutofit/>
          </a:bodyPr>
          <a:lstStyle/>
          <a:p>
            <a:pPr algn="ctr"/>
            <a:r>
              <a:rPr lang="ru-RU" sz="36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Диалоги с использованием страдательного залога (</a:t>
            </a:r>
            <a:r>
              <a:rPr lang="ru-RU" sz="3600" b="1" dirty="0" err="1">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Passive</a:t>
            </a:r>
            <a:r>
              <a:rPr lang="ru-RU" sz="3600" b="1"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Voice)</a:t>
            </a:r>
            <a:r>
              <a:rPr lang="ru-RU" sz="3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r>
            <a:br>
              <a:rPr lang="ru-RU" sz="36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endParaRPr lang="ru-RU" sz="3600" b="1" dirty="0">
              <a:solidFill>
                <a:schemeClr val="tx1"/>
              </a:solidFill>
            </a:endParaRPr>
          </a:p>
        </p:txBody>
      </p:sp>
      <p:sp>
        <p:nvSpPr>
          <p:cNvPr id="3" name="Объект 2">
            <a:extLst>
              <a:ext uri="{FF2B5EF4-FFF2-40B4-BE49-F238E27FC236}">
                <a16:creationId xmlns:a16="http://schemas.microsoft.com/office/drawing/2014/main" xmlns="" id="{6BFA1EBC-A9FE-D736-A3BD-4E577A42196E}"/>
              </a:ext>
            </a:extLst>
          </p:cNvPr>
          <p:cNvSpPr>
            <a:spLocks noGrp="1"/>
          </p:cNvSpPr>
          <p:nvPr>
            <p:ph idx="1"/>
          </p:nvPr>
        </p:nvSpPr>
        <p:spPr>
          <a:xfrm>
            <a:off x="698500" y="1104900"/>
            <a:ext cx="11493500" cy="5753100"/>
          </a:xfrm>
        </p:spPr>
        <p:style>
          <a:lnRef idx="2">
            <a:schemeClr val="accent2"/>
          </a:lnRef>
          <a:fillRef idx="1">
            <a:schemeClr val="lt1"/>
          </a:fillRef>
          <a:effectRef idx="0">
            <a:schemeClr val="accent2"/>
          </a:effectRef>
          <a:fontRef idx="minor">
            <a:schemeClr val="dk1"/>
          </a:fontRef>
        </p:style>
        <p:txBody>
          <a:bodyPr>
            <a:noAutofit/>
          </a:bodyPr>
          <a:lstStyle/>
          <a:p>
            <a:pPr marL="0" indent="0">
              <a:lnSpc>
                <a:spcPct val="100000"/>
              </a:lnSpc>
              <a:spcBef>
                <a:spcPts val="300"/>
              </a:spcBef>
              <a:spcAft>
                <a:spcPts val="300"/>
              </a:spcAft>
              <a:buNone/>
            </a:pPr>
            <a:r>
              <a:rPr lang="ru-RU"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Диалог</a:t>
            </a:r>
            <a:r>
              <a:rPr lang="en-US"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2: Shopping.</a:t>
            </a:r>
            <a:endParaRPr lang="ru-RU" sz="23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Aft>
                <a:spcPts val="600"/>
              </a:spcAft>
              <a:buNone/>
            </a:pPr>
            <a:r>
              <a:rPr lang="en-US"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Shop Assistant:</a:t>
            </a:r>
            <a: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Can I help you?</a:t>
            </a:r>
            <a:b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r>
              <a:rPr lang="en-US"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Customer:</a:t>
            </a:r>
            <a: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Yes, please. I want to buy this dress. How much does it cost?</a:t>
            </a:r>
            <a:b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r>
              <a:rPr lang="en-US"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Shop Assistant:</a:t>
            </a:r>
            <a: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It costs 50 dollars. It was made in Italy.</a:t>
            </a:r>
            <a:b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r>
              <a:rPr lang="en-US"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Customer:</a:t>
            </a:r>
            <a: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Is it made of silk?</a:t>
            </a:r>
            <a:b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r>
              <a:rPr lang="en-US"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Shop Assistant:</a:t>
            </a:r>
            <a: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No, it is made of cotton. It has been sold many times.</a:t>
            </a:r>
            <a:endParaRPr lang="ru-RU" sz="23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Aft>
                <a:spcPts val="600"/>
              </a:spcAft>
              <a:buNone/>
            </a:pPr>
            <a:endParaRPr lang="ru-RU"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endParaRPr>
          </a:p>
          <a:p>
            <a:pPr marL="0" indent="0">
              <a:lnSpc>
                <a:spcPct val="100000"/>
              </a:lnSpc>
              <a:spcBef>
                <a:spcPts val="300"/>
              </a:spcBef>
              <a:spcAft>
                <a:spcPts val="300"/>
              </a:spcAft>
              <a:buNone/>
            </a:pPr>
            <a:r>
              <a:rPr lang="ru-RU"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Диалог 3: </a:t>
            </a:r>
            <a:r>
              <a:rPr lang="en-US"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At the exhibition.</a:t>
            </a:r>
            <a:endParaRPr lang="ru-RU" sz="23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Aft>
                <a:spcPts val="600"/>
              </a:spcAft>
              <a:buNone/>
            </a:pPr>
            <a:r>
              <a:rPr lang="ru-RU"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Guide:</a:t>
            </a:r>
            <a:r>
              <a:rPr lang="ru-RU"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Welcome </a:t>
            </a:r>
            <a:r>
              <a:rPr lang="ru-RU" sz="2300" dirty="0" err="1">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to</a:t>
            </a:r>
            <a:r>
              <a:rPr lang="ru-RU"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a:t>
            </a:r>
            <a:r>
              <a:rPr lang="ru-RU" sz="2300" dirty="0" err="1">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the</a:t>
            </a:r>
            <a:r>
              <a:rPr lang="ru-RU"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a:t>
            </a:r>
            <a:r>
              <a:rPr lang="ru-RU" sz="2300" dirty="0" err="1">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museum</a:t>
            </a:r>
            <a:r>
              <a:rPr lang="ru-RU"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What can you see here?</a:t>
            </a:r>
            <a:b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r>
              <a:rPr lang="en-US"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Tourist:</a:t>
            </a:r>
            <a: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I can see many paintings. Were they painted by famous artists?</a:t>
            </a:r>
            <a:b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r>
              <a:rPr lang="en-US"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Guide:</a:t>
            </a:r>
            <a: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Yes, they were painted by Leonardo da Vinci and Michelangelo. The paintings were created in the 16th century.</a:t>
            </a:r>
            <a:b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r>
              <a:rPr lang="en-US"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Tourist:</a:t>
            </a:r>
            <a: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Were they exhibited in other museums?</a:t>
            </a:r>
            <a:b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r>
              <a:rPr lang="en-US" sz="2300" b="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Guide:</a:t>
            </a:r>
            <a:r>
              <a:rPr lang="en-US" sz="23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Some of them have been exhibited in London and Paris.</a:t>
            </a:r>
            <a:endParaRPr lang="ru-RU" sz="23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923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E789089-05CA-7EB9-D410-8AF270472A29}"/>
              </a:ext>
            </a:extLst>
          </p:cNvPr>
          <p:cNvSpPr>
            <a:spLocks noGrp="1"/>
          </p:cNvSpPr>
          <p:nvPr>
            <p:ph type="title"/>
          </p:nvPr>
        </p:nvSpPr>
        <p:spPr>
          <a:xfrm>
            <a:off x="0" y="0"/>
            <a:ext cx="12192000" cy="622300"/>
          </a:xfrm>
        </p:spPr>
        <p:style>
          <a:lnRef idx="2">
            <a:schemeClr val="dk1"/>
          </a:lnRef>
          <a:fillRef idx="1">
            <a:schemeClr val="lt1"/>
          </a:fillRef>
          <a:effectRef idx="0">
            <a:schemeClr val="dk1"/>
          </a:effectRef>
          <a:fontRef idx="minor">
            <a:schemeClr val="dk1"/>
          </a:fontRef>
        </p:style>
        <p:txBody>
          <a:bodyPr>
            <a:normAutofit/>
          </a:bodyPr>
          <a:lstStyle/>
          <a:p>
            <a:pPr algn="ctr"/>
            <a:r>
              <a:rPr lang="ru-RU" sz="3200" b="1" i="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Префиксы с разными значениями</a:t>
            </a:r>
            <a:endParaRPr lang="ru-RU" sz="3200" dirty="0"/>
          </a:p>
        </p:txBody>
      </p:sp>
      <p:graphicFrame>
        <p:nvGraphicFramePr>
          <p:cNvPr id="4" name="Объект 3">
            <a:extLst>
              <a:ext uri="{FF2B5EF4-FFF2-40B4-BE49-F238E27FC236}">
                <a16:creationId xmlns:a16="http://schemas.microsoft.com/office/drawing/2014/main" xmlns="" id="{41BFC39D-9A67-AEB4-2CC7-FBE786A4D18B}"/>
              </a:ext>
            </a:extLst>
          </p:cNvPr>
          <p:cNvGraphicFramePr>
            <a:graphicFrameLocks noGrp="1"/>
          </p:cNvGraphicFramePr>
          <p:nvPr>
            <p:ph idx="1"/>
            <p:extLst>
              <p:ext uri="{D42A27DB-BD31-4B8C-83A1-F6EECF244321}">
                <p14:modId xmlns:p14="http://schemas.microsoft.com/office/powerpoint/2010/main" val="522650608"/>
              </p:ext>
            </p:extLst>
          </p:nvPr>
        </p:nvGraphicFramePr>
        <p:xfrm>
          <a:off x="736600" y="622300"/>
          <a:ext cx="10642601" cy="6223668"/>
        </p:xfrm>
        <a:graphic>
          <a:graphicData uri="http://schemas.openxmlformats.org/drawingml/2006/table">
            <a:tbl>
              <a:tblPr firstRow="1" firstCol="1" bandRow="1">
                <a:tableStyleId>{5C22544A-7EE6-4342-B048-85BDC9FD1C3A}</a:tableStyleId>
              </a:tblPr>
              <a:tblGrid>
                <a:gridCol w="1417753">
                  <a:extLst>
                    <a:ext uri="{9D8B030D-6E8A-4147-A177-3AD203B41FA5}">
                      <a16:colId xmlns:a16="http://schemas.microsoft.com/office/drawing/2014/main" xmlns="" val="483211534"/>
                    </a:ext>
                  </a:extLst>
                </a:gridCol>
                <a:gridCol w="3115721">
                  <a:extLst>
                    <a:ext uri="{9D8B030D-6E8A-4147-A177-3AD203B41FA5}">
                      <a16:colId xmlns:a16="http://schemas.microsoft.com/office/drawing/2014/main" xmlns="" val="91019550"/>
                    </a:ext>
                  </a:extLst>
                </a:gridCol>
                <a:gridCol w="2161657">
                  <a:extLst>
                    <a:ext uri="{9D8B030D-6E8A-4147-A177-3AD203B41FA5}">
                      <a16:colId xmlns:a16="http://schemas.microsoft.com/office/drawing/2014/main" xmlns="" val="320688337"/>
                    </a:ext>
                  </a:extLst>
                </a:gridCol>
                <a:gridCol w="3947470">
                  <a:extLst>
                    <a:ext uri="{9D8B030D-6E8A-4147-A177-3AD203B41FA5}">
                      <a16:colId xmlns:a16="http://schemas.microsoft.com/office/drawing/2014/main" xmlns="" val="3154378610"/>
                    </a:ext>
                  </a:extLst>
                </a:gridCol>
              </a:tblGrid>
              <a:tr h="592127">
                <a:tc>
                  <a:txBody>
                    <a:bodyPr/>
                    <a:lstStyle/>
                    <a:p>
                      <a:pPr algn="ctr">
                        <a:lnSpc>
                          <a:spcPct val="115000"/>
                        </a:lnSpc>
                        <a:spcBef>
                          <a:spcPts val="1200"/>
                        </a:spcBef>
                        <a:spcAft>
                          <a:spcPts val="1000"/>
                        </a:spcAft>
                      </a:pPr>
                      <a:r>
                        <a:rPr lang="ru-RU" sz="1600">
                          <a:effectLst/>
                        </a:rPr>
                        <a:t>Префикс</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Значение</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Соответствие русской приставке</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Примеры</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3318170170"/>
                  </a:ext>
                </a:extLst>
              </a:tr>
              <a:tr h="286255">
                <a:tc>
                  <a:txBody>
                    <a:bodyPr/>
                    <a:lstStyle/>
                    <a:p>
                      <a:pPr algn="ctr">
                        <a:lnSpc>
                          <a:spcPct val="115000"/>
                        </a:lnSpc>
                        <a:spcBef>
                          <a:spcPts val="1200"/>
                        </a:spcBef>
                        <a:spcAft>
                          <a:spcPts val="1000"/>
                        </a:spcAft>
                      </a:pPr>
                      <a:r>
                        <a:rPr lang="en-US" sz="1600">
                          <a:effectLst/>
                        </a:rPr>
                        <a:t>anti-</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отрицание</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анти- противо-</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a:effectLst/>
                        </a:rPr>
                        <a:t>fascist - antifascist</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3623341812"/>
                  </a:ext>
                </a:extLst>
              </a:tr>
              <a:tr h="286255">
                <a:tc>
                  <a:txBody>
                    <a:bodyPr/>
                    <a:lstStyle/>
                    <a:p>
                      <a:pPr algn="ctr">
                        <a:lnSpc>
                          <a:spcPct val="115000"/>
                        </a:lnSpc>
                        <a:spcBef>
                          <a:spcPts val="1200"/>
                        </a:spcBef>
                        <a:spcAft>
                          <a:spcPts val="1000"/>
                        </a:spcAft>
                      </a:pPr>
                      <a:r>
                        <a:rPr lang="en-US" sz="1600">
                          <a:effectLst/>
                        </a:rPr>
                        <a:t>co-</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между, взаимно</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со-</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a:effectLst/>
                        </a:rPr>
                        <a:t>existence – co-existence</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297022007"/>
                  </a:ext>
                </a:extLst>
              </a:tr>
              <a:tr h="316731">
                <a:tc>
                  <a:txBody>
                    <a:bodyPr/>
                    <a:lstStyle/>
                    <a:p>
                      <a:pPr algn="ctr">
                        <a:lnSpc>
                          <a:spcPct val="115000"/>
                        </a:lnSpc>
                        <a:spcBef>
                          <a:spcPts val="1200"/>
                        </a:spcBef>
                        <a:spcAft>
                          <a:spcPts val="1000"/>
                        </a:spcAft>
                      </a:pPr>
                      <a:r>
                        <a:rPr lang="en-US" sz="1600">
                          <a:effectLst/>
                        </a:rPr>
                        <a:t>counter-</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pPr>
                      <a:endParaRPr lang="ru-RU" sz="1600">
                        <a:effectLst/>
                        <a:latin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контр-</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a:effectLst/>
                        </a:rPr>
                        <a:t>attack - counterattack</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1720711403"/>
                  </a:ext>
                </a:extLst>
              </a:tr>
              <a:tr h="286255">
                <a:tc>
                  <a:txBody>
                    <a:bodyPr/>
                    <a:lstStyle/>
                    <a:p>
                      <a:pPr algn="ctr">
                        <a:lnSpc>
                          <a:spcPct val="115000"/>
                        </a:lnSpc>
                        <a:spcBef>
                          <a:spcPts val="1200"/>
                        </a:spcBef>
                        <a:spcAft>
                          <a:spcPts val="1000"/>
                        </a:spcAft>
                      </a:pPr>
                      <a:r>
                        <a:rPr lang="en-US" sz="1600">
                          <a:effectLst/>
                        </a:rPr>
                        <a:t>ex-</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бывший</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экс-</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a:effectLst/>
                        </a:rPr>
                        <a:t>champion - ex-champion</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3447379804"/>
                  </a:ext>
                </a:extLst>
              </a:tr>
              <a:tr h="316731">
                <a:tc>
                  <a:txBody>
                    <a:bodyPr/>
                    <a:lstStyle/>
                    <a:p>
                      <a:pPr algn="ctr">
                        <a:lnSpc>
                          <a:spcPct val="115000"/>
                        </a:lnSpc>
                        <a:spcBef>
                          <a:spcPts val="1200"/>
                        </a:spcBef>
                        <a:spcAft>
                          <a:spcPts val="1000"/>
                        </a:spcAft>
                      </a:pPr>
                      <a:r>
                        <a:rPr lang="en-US" sz="1600">
                          <a:effectLst/>
                        </a:rPr>
                        <a:t>en-</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dirty="0">
                          <a:effectLst/>
                        </a:rPr>
                        <a:t>делать</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pPr>
                      <a:endParaRPr lang="ru-RU" sz="1600">
                        <a:effectLst/>
                        <a:latin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a:effectLst/>
                        </a:rPr>
                        <a:t>rich - enrich</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4287516262"/>
                  </a:ext>
                </a:extLst>
              </a:tr>
              <a:tr h="316731">
                <a:tc>
                  <a:txBody>
                    <a:bodyPr/>
                    <a:lstStyle/>
                    <a:p>
                      <a:pPr algn="ctr">
                        <a:lnSpc>
                          <a:spcPct val="115000"/>
                        </a:lnSpc>
                        <a:spcBef>
                          <a:spcPts val="1200"/>
                        </a:spcBef>
                        <a:spcAft>
                          <a:spcPts val="1000"/>
                        </a:spcAft>
                      </a:pPr>
                      <a:r>
                        <a:rPr lang="en-US" sz="1600">
                          <a:effectLst/>
                        </a:rPr>
                        <a:t>inter-</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между, среди, взаимно</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pPr>
                      <a:endParaRPr lang="ru-RU" sz="1600">
                        <a:effectLst/>
                        <a:latin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a:effectLst/>
                        </a:rPr>
                        <a:t>national - international</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649108351"/>
                  </a:ext>
                </a:extLst>
              </a:tr>
              <a:tr h="342115">
                <a:tc>
                  <a:txBody>
                    <a:bodyPr/>
                    <a:lstStyle/>
                    <a:p>
                      <a:pPr algn="ctr">
                        <a:lnSpc>
                          <a:spcPct val="115000"/>
                        </a:lnSpc>
                        <a:spcBef>
                          <a:spcPts val="1200"/>
                        </a:spcBef>
                        <a:spcAft>
                          <a:spcPts val="1000"/>
                        </a:spcAft>
                      </a:pPr>
                      <a:r>
                        <a:rPr lang="en-US" sz="1600" dirty="0">
                          <a:effectLst/>
                        </a:rPr>
                        <a:t>mis-</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dirty="0">
                          <a:effectLst/>
                        </a:rPr>
                        <a:t>неправильно, неверно</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pPr>
                      <a:endParaRPr lang="ru-RU" sz="1600" dirty="0">
                        <a:effectLst/>
                        <a:latin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dirty="0">
                          <a:effectLst/>
                        </a:rPr>
                        <a:t>to understand –</a:t>
                      </a:r>
                      <a:endParaRPr lang="ru-RU" sz="1600" dirty="0">
                        <a:effectLst/>
                      </a:endParaRPr>
                    </a:p>
                    <a:p>
                      <a:pPr algn="ctr">
                        <a:lnSpc>
                          <a:spcPct val="115000"/>
                        </a:lnSpc>
                        <a:spcBef>
                          <a:spcPts val="1200"/>
                        </a:spcBef>
                        <a:spcAft>
                          <a:spcPts val="1000"/>
                        </a:spcAft>
                      </a:pPr>
                      <a:r>
                        <a:rPr lang="en-US" sz="1600" dirty="0">
                          <a:effectLst/>
                        </a:rPr>
                        <a:t>to misunderstand</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2022311344"/>
                  </a:ext>
                </a:extLst>
              </a:tr>
              <a:tr h="286255">
                <a:tc>
                  <a:txBody>
                    <a:bodyPr/>
                    <a:lstStyle/>
                    <a:p>
                      <a:pPr algn="ctr">
                        <a:lnSpc>
                          <a:spcPct val="115000"/>
                        </a:lnSpc>
                        <a:spcBef>
                          <a:spcPts val="1200"/>
                        </a:spcBef>
                        <a:spcAft>
                          <a:spcPts val="1000"/>
                        </a:spcAft>
                      </a:pPr>
                      <a:r>
                        <a:rPr lang="en-US" sz="1600">
                          <a:effectLst/>
                        </a:rPr>
                        <a:t>over-</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сверх, чрезмерно</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пере-</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a:effectLst/>
                        </a:rPr>
                        <a:t>to load – to overload</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1970628824"/>
                  </a:ext>
                </a:extLst>
              </a:tr>
              <a:tr h="592127">
                <a:tc>
                  <a:txBody>
                    <a:bodyPr/>
                    <a:lstStyle/>
                    <a:p>
                      <a:pPr algn="ctr">
                        <a:lnSpc>
                          <a:spcPct val="115000"/>
                        </a:lnSpc>
                        <a:spcBef>
                          <a:spcPts val="1200"/>
                        </a:spcBef>
                        <a:spcAft>
                          <a:spcPts val="1000"/>
                        </a:spcAft>
                      </a:pPr>
                      <a:r>
                        <a:rPr lang="en-US" sz="1600">
                          <a:effectLst/>
                        </a:rPr>
                        <a:t>post-</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после (противоположен по значению префиксу </a:t>
                      </a:r>
                      <a:r>
                        <a:rPr lang="en-US" sz="1600">
                          <a:effectLst/>
                        </a:rPr>
                        <a:t>pre</a:t>
                      </a:r>
                      <a:r>
                        <a:rPr lang="ru-RU" sz="1600">
                          <a:effectLst/>
                        </a:rPr>
                        <a:t>-)</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pPr>
                      <a:endParaRPr lang="ru-RU" sz="1600">
                        <a:effectLst/>
                        <a:latin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a:effectLst/>
                        </a:rPr>
                        <a:t>war – postwar</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2728954392"/>
                  </a:ext>
                </a:extLst>
              </a:tr>
              <a:tr h="286255">
                <a:tc>
                  <a:txBody>
                    <a:bodyPr/>
                    <a:lstStyle/>
                    <a:p>
                      <a:pPr algn="ctr">
                        <a:lnSpc>
                          <a:spcPct val="115000"/>
                        </a:lnSpc>
                        <a:spcBef>
                          <a:spcPts val="1200"/>
                        </a:spcBef>
                        <a:spcAft>
                          <a:spcPts val="1000"/>
                        </a:spcAft>
                      </a:pPr>
                      <a:r>
                        <a:rPr lang="en-US" sz="1600">
                          <a:effectLst/>
                        </a:rPr>
                        <a:t>pre-</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перед, ранее</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до-</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a:effectLst/>
                        </a:rPr>
                        <a:t>historic - prehistoric</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3628798271"/>
                  </a:ext>
                </a:extLst>
              </a:tr>
              <a:tr h="286255">
                <a:tc>
                  <a:txBody>
                    <a:bodyPr/>
                    <a:lstStyle/>
                    <a:p>
                      <a:pPr algn="ctr">
                        <a:lnSpc>
                          <a:spcPct val="115000"/>
                        </a:lnSpc>
                        <a:spcBef>
                          <a:spcPts val="1200"/>
                        </a:spcBef>
                        <a:spcAft>
                          <a:spcPts val="1000"/>
                        </a:spcAft>
                      </a:pPr>
                      <a:r>
                        <a:rPr lang="en-US" sz="1600">
                          <a:effectLst/>
                        </a:rPr>
                        <a:t>re-</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снова, заново, вновь.</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пере-</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a:effectLst/>
                        </a:rPr>
                        <a:t>to read – to reread</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3536888746"/>
                  </a:ext>
                </a:extLst>
              </a:tr>
              <a:tr h="316731">
                <a:tc>
                  <a:txBody>
                    <a:bodyPr/>
                    <a:lstStyle/>
                    <a:p>
                      <a:pPr algn="ctr">
                        <a:lnSpc>
                          <a:spcPct val="115000"/>
                        </a:lnSpc>
                        <a:spcBef>
                          <a:spcPts val="1200"/>
                        </a:spcBef>
                        <a:spcAft>
                          <a:spcPts val="1000"/>
                        </a:spcAft>
                      </a:pPr>
                      <a:r>
                        <a:rPr lang="en-US" sz="1600">
                          <a:effectLst/>
                        </a:rPr>
                        <a:t>sub-</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pPr>
                      <a:endParaRPr lang="ru-RU" sz="1600">
                        <a:effectLst/>
                        <a:latin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a:effectLst/>
                        </a:rPr>
                        <a:t>под</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a:effectLst/>
                        </a:rPr>
                        <a:t>division - subdivision</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2373377135"/>
                  </a:ext>
                </a:extLst>
              </a:tr>
              <a:tr h="316731">
                <a:tc>
                  <a:txBody>
                    <a:bodyPr/>
                    <a:lstStyle/>
                    <a:p>
                      <a:pPr algn="ctr">
                        <a:lnSpc>
                          <a:spcPct val="115000"/>
                        </a:lnSpc>
                        <a:spcBef>
                          <a:spcPts val="1200"/>
                        </a:spcBef>
                        <a:spcAft>
                          <a:spcPts val="1000"/>
                        </a:spcAft>
                      </a:pPr>
                      <a:r>
                        <a:rPr lang="en-US" sz="1600">
                          <a:effectLst/>
                        </a:rPr>
                        <a:t>ultra-</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dirty="0">
                          <a:effectLst/>
                        </a:rPr>
                        <a:t>ультра-, сверх</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pPr>
                      <a:endParaRPr lang="ru-RU" sz="1600">
                        <a:effectLst/>
                        <a:latin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a:effectLst/>
                        </a:rPr>
                        <a:t>short - ultrashort</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1274390888"/>
                  </a:ext>
                </a:extLst>
              </a:tr>
              <a:tr h="897997">
                <a:tc>
                  <a:txBody>
                    <a:bodyPr/>
                    <a:lstStyle/>
                    <a:p>
                      <a:pPr algn="ctr">
                        <a:lnSpc>
                          <a:spcPct val="115000"/>
                        </a:lnSpc>
                        <a:spcBef>
                          <a:spcPts val="1200"/>
                        </a:spcBef>
                        <a:spcAft>
                          <a:spcPts val="1000"/>
                        </a:spcAft>
                      </a:pPr>
                      <a:r>
                        <a:rPr lang="en-US" sz="1600">
                          <a:effectLst/>
                        </a:rPr>
                        <a:t>under-</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ru-RU" sz="1600" dirty="0">
                          <a:effectLst/>
                        </a:rPr>
                        <a:t>недостаточно (противоположен по значению префиксу </a:t>
                      </a:r>
                      <a:r>
                        <a:rPr lang="en-US" sz="1600" dirty="0">
                          <a:effectLst/>
                        </a:rPr>
                        <a:t>over</a:t>
                      </a:r>
                      <a:r>
                        <a:rPr lang="ru-RU" sz="1600" dirty="0">
                          <a:effectLst/>
                        </a:rPr>
                        <a:t>-)</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pPr>
                      <a:endParaRPr lang="ru-RU" sz="1600" dirty="0">
                        <a:effectLst/>
                        <a:latin typeface="Calibri" panose="020F0502020204030204" pitchFamily="34" charset="0"/>
                        <a:cs typeface="Times New Roman" panose="02020603050405020304" pitchFamily="18" charset="0"/>
                      </a:endParaRPr>
                    </a:p>
                  </a:txBody>
                  <a:tcPr marL="66299" marR="66299" marT="0" marB="0"/>
                </a:tc>
                <a:tc>
                  <a:txBody>
                    <a:bodyPr/>
                    <a:lstStyle/>
                    <a:p>
                      <a:pPr algn="ctr">
                        <a:lnSpc>
                          <a:spcPct val="115000"/>
                        </a:lnSpc>
                        <a:spcBef>
                          <a:spcPts val="1200"/>
                        </a:spcBef>
                        <a:spcAft>
                          <a:spcPts val="1000"/>
                        </a:spcAft>
                      </a:pPr>
                      <a:r>
                        <a:rPr lang="en-US" sz="1600" dirty="0">
                          <a:effectLst/>
                        </a:rPr>
                        <a:t>to pay - to underpay</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99" marR="66299" marT="0" marB="0"/>
                </a:tc>
                <a:extLst>
                  <a:ext uri="{0D108BD9-81ED-4DB2-BD59-A6C34878D82A}">
                    <a16:rowId xmlns:a16="http://schemas.microsoft.com/office/drawing/2014/main" xmlns="" val="2000313178"/>
                  </a:ext>
                </a:extLst>
              </a:tr>
            </a:tbl>
          </a:graphicData>
        </a:graphic>
      </p:graphicFrame>
    </p:spTree>
    <p:extLst>
      <p:ext uri="{BB962C8B-B14F-4D97-AF65-F5344CB8AC3E}">
        <p14:creationId xmlns:p14="http://schemas.microsoft.com/office/powerpoint/2010/main" val="1133307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8D9E7386-D3EE-6566-4355-CF521D6C94F8}"/>
              </a:ext>
            </a:extLst>
          </p:cNvPr>
          <p:cNvSpPr>
            <a:spLocks noGrp="1"/>
          </p:cNvSpPr>
          <p:nvPr>
            <p:ph type="title"/>
          </p:nvPr>
        </p:nvSpPr>
        <p:spPr/>
        <p:txBody>
          <a:bodyPr/>
          <a:lstStyle/>
          <a:p>
            <a:endParaRPr lang="ru-RU"/>
          </a:p>
        </p:txBody>
      </p:sp>
      <p:pic>
        <p:nvPicPr>
          <p:cNvPr id="5" name="Объект 4" descr="Изображение выглядит как текст, снимок экрана, Шрифт, число&#10;&#10;Автоматически созданное описание">
            <a:extLst>
              <a:ext uri="{FF2B5EF4-FFF2-40B4-BE49-F238E27FC236}">
                <a16:creationId xmlns:a16="http://schemas.microsoft.com/office/drawing/2014/main" xmlns="" id="{283AF312-1C89-C010-A96F-E46D87D7133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1200" y="-124098"/>
            <a:ext cx="10579100" cy="6982098"/>
          </a:xfrm>
        </p:spPr>
      </p:pic>
    </p:spTree>
    <p:extLst>
      <p:ext uri="{BB962C8B-B14F-4D97-AF65-F5344CB8AC3E}">
        <p14:creationId xmlns:p14="http://schemas.microsoft.com/office/powerpoint/2010/main" val="34947824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E789089-05CA-7EB9-D410-8AF270472A29}"/>
              </a:ext>
            </a:extLst>
          </p:cNvPr>
          <p:cNvSpPr>
            <a:spLocks noGrp="1"/>
          </p:cNvSpPr>
          <p:nvPr>
            <p:ph type="title"/>
          </p:nvPr>
        </p:nvSpPr>
        <p:spPr>
          <a:xfrm>
            <a:off x="0" y="0"/>
            <a:ext cx="12192000" cy="622300"/>
          </a:xfrm>
        </p:spPr>
        <p:style>
          <a:lnRef idx="2">
            <a:schemeClr val="dk1"/>
          </a:lnRef>
          <a:fillRef idx="1">
            <a:schemeClr val="lt1"/>
          </a:fillRef>
          <a:effectRef idx="0">
            <a:schemeClr val="dk1"/>
          </a:effectRef>
          <a:fontRef idx="minor">
            <a:schemeClr val="dk1"/>
          </a:fontRef>
        </p:style>
        <p:txBody>
          <a:bodyPr>
            <a:normAutofit/>
          </a:bodyPr>
          <a:lstStyle/>
          <a:p>
            <a:pPr algn="ctr"/>
            <a:r>
              <a:rPr lang="ru-RU" sz="3200" b="1" i="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Префиксы с разными значениями</a:t>
            </a:r>
            <a:endParaRPr lang="ru-RU" sz="3200" dirty="0"/>
          </a:p>
        </p:txBody>
      </p:sp>
      <p:graphicFrame>
        <p:nvGraphicFramePr>
          <p:cNvPr id="9" name="Объект 8">
            <a:extLst>
              <a:ext uri="{FF2B5EF4-FFF2-40B4-BE49-F238E27FC236}">
                <a16:creationId xmlns:a16="http://schemas.microsoft.com/office/drawing/2014/main" xmlns="" id="{A993219B-8960-2D63-2AEC-45CA50B8054D}"/>
              </a:ext>
            </a:extLst>
          </p:cNvPr>
          <p:cNvGraphicFramePr>
            <a:graphicFrameLocks noGrp="1"/>
          </p:cNvGraphicFramePr>
          <p:nvPr>
            <p:ph idx="1"/>
            <p:extLst>
              <p:ext uri="{D42A27DB-BD31-4B8C-83A1-F6EECF244321}">
                <p14:modId xmlns:p14="http://schemas.microsoft.com/office/powerpoint/2010/main" val="3962177343"/>
              </p:ext>
            </p:extLst>
          </p:nvPr>
        </p:nvGraphicFramePr>
        <p:xfrm>
          <a:off x="698500" y="622300"/>
          <a:ext cx="11493501" cy="6444488"/>
        </p:xfrm>
        <a:graphic>
          <a:graphicData uri="http://schemas.openxmlformats.org/drawingml/2006/table">
            <a:tbl>
              <a:tblPr firstRow="1" firstCol="1" bandRow="1">
                <a:tableStyleId>{5C22544A-7EE6-4342-B048-85BDC9FD1C3A}</a:tableStyleId>
              </a:tblPr>
              <a:tblGrid>
                <a:gridCol w="1732224">
                  <a:extLst>
                    <a:ext uri="{9D8B030D-6E8A-4147-A177-3AD203B41FA5}">
                      <a16:colId xmlns:a16="http://schemas.microsoft.com/office/drawing/2014/main" xmlns="" val="1960813302"/>
                    </a:ext>
                  </a:extLst>
                </a:gridCol>
                <a:gridCol w="5499557">
                  <a:extLst>
                    <a:ext uri="{9D8B030D-6E8A-4147-A177-3AD203B41FA5}">
                      <a16:colId xmlns:a16="http://schemas.microsoft.com/office/drawing/2014/main" xmlns="" val="2110918188"/>
                    </a:ext>
                  </a:extLst>
                </a:gridCol>
                <a:gridCol w="4261720">
                  <a:extLst>
                    <a:ext uri="{9D8B030D-6E8A-4147-A177-3AD203B41FA5}">
                      <a16:colId xmlns:a16="http://schemas.microsoft.com/office/drawing/2014/main" xmlns="" val="423464852"/>
                    </a:ext>
                  </a:extLst>
                </a:gridCol>
              </a:tblGrid>
              <a:tr h="129515">
                <a:tc>
                  <a:txBody>
                    <a:bodyPr/>
                    <a:lstStyle/>
                    <a:p>
                      <a:pPr algn="ctr">
                        <a:lnSpc>
                          <a:spcPct val="115000"/>
                        </a:lnSpc>
                        <a:spcBef>
                          <a:spcPts val="1200"/>
                        </a:spcBef>
                        <a:spcAft>
                          <a:spcPts val="1000"/>
                        </a:spcAft>
                      </a:pPr>
                      <a:r>
                        <a:rPr lang="ru-RU" sz="1800" dirty="0">
                          <a:effectLst/>
                        </a:rPr>
                        <a:t>Суффикс</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ctr">
                        <a:lnSpc>
                          <a:spcPct val="115000"/>
                        </a:lnSpc>
                        <a:spcBef>
                          <a:spcPts val="1200"/>
                        </a:spcBef>
                        <a:spcAft>
                          <a:spcPts val="1000"/>
                        </a:spcAft>
                      </a:pPr>
                      <a:r>
                        <a:rPr lang="ru-RU" sz="1800" dirty="0">
                          <a:effectLst/>
                        </a:rPr>
                        <a:t>Значение</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ctr">
                        <a:lnSpc>
                          <a:spcPct val="115000"/>
                        </a:lnSpc>
                        <a:spcBef>
                          <a:spcPts val="1200"/>
                        </a:spcBef>
                        <a:spcAft>
                          <a:spcPts val="1000"/>
                        </a:spcAft>
                      </a:pPr>
                      <a:r>
                        <a:rPr lang="ru-RU" sz="1800" dirty="0">
                          <a:effectLst/>
                        </a:rPr>
                        <a:t>Примеры</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4220077071"/>
                  </a:ext>
                </a:extLst>
              </a:tr>
              <a:tr h="665145">
                <a:tc>
                  <a:txBody>
                    <a:bodyPr/>
                    <a:lstStyle/>
                    <a:p>
                      <a:pPr algn="ctr">
                        <a:lnSpc>
                          <a:spcPct val="115000"/>
                        </a:lnSpc>
                        <a:spcBef>
                          <a:spcPts val="1200"/>
                        </a:spcBef>
                        <a:spcAft>
                          <a:spcPts val="1000"/>
                        </a:spcAft>
                      </a:pPr>
                      <a:r>
                        <a:rPr lang="en-US" sz="1800">
                          <a:effectLst/>
                        </a:rPr>
                        <a:t>-able</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a:effectLst/>
                        </a:rPr>
                        <a:t>а) возможность осуществления;</a:t>
                      </a:r>
                    </a:p>
                    <a:p>
                      <a:pPr algn="just">
                        <a:lnSpc>
                          <a:spcPct val="115000"/>
                        </a:lnSpc>
                        <a:spcBef>
                          <a:spcPts val="1200"/>
                        </a:spcBef>
                        <a:spcAft>
                          <a:spcPts val="1000"/>
                        </a:spcAft>
                      </a:pPr>
                      <a:r>
                        <a:rPr lang="ru-RU" sz="1800">
                          <a:effectLst/>
                        </a:rPr>
                        <a:t>б) обладание некоторым качест-вом</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to change – changeable</a:t>
                      </a:r>
                      <a:endParaRPr lang="ru-RU" sz="1800">
                        <a:effectLst/>
                      </a:endParaRPr>
                    </a:p>
                    <a:p>
                      <a:pPr algn="just">
                        <a:lnSpc>
                          <a:spcPct val="115000"/>
                        </a:lnSpc>
                        <a:spcBef>
                          <a:spcPts val="1200"/>
                        </a:spcBef>
                        <a:spcAft>
                          <a:spcPts val="1000"/>
                        </a:spcAft>
                      </a:pPr>
                      <a:r>
                        <a:rPr lang="en-US" sz="1800">
                          <a:effectLst/>
                        </a:rPr>
                        <a:t>to comfort - comfortable</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73581137"/>
                  </a:ext>
                </a:extLst>
              </a:tr>
              <a:tr h="267799">
                <a:tc>
                  <a:txBody>
                    <a:bodyPr/>
                    <a:lstStyle/>
                    <a:p>
                      <a:pPr algn="ctr">
                        <a:lnSpc>
                          <a:spcPct val="115000"/>
                        </a:lnSpc>
                        <a:spcBef>
                          <a:spcPts val="1200"/>
                        </a:spcBef>
                        <a:spcAft>
                          <a:spcPts val="1000"/>
                        </a:spcAft>
                      </a:pPr>
                      <a:r>
                        <a:rPr lang="en-US" sz="1800">
                          <a:effectLst/>
                        </a:rPr>
                        <a:t>-al</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a:effectLst/>
                        </a:rPr>
                        <a:t>подобие, сходство, обладание некоторым сходством</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addition - additional</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3006917231"/>
                  </a:ext>
                </a:extLst>
              </a:tr>
              <a:tr h="1208773">
                <a:tc>
                  <a:txBody>
                    <a:bodyPr/>
                    <a:lstStyle/>
                    <a:p>
                      <a:pPr algn="ctr">
                        <a:lnSpc>
                          <a:spcPct val="115000"/>
                        </a:lnSpc>
                        <a:spcBef>
                          <a:spcPts val="1200"/>
                        </a:spcBef>
                        <a:spcAft>
                          <a:spcPts val="1000"/>
                        </a:spcAft>
                      </a:pPr>
                      <a:r>
                        <a:rPr lang="en-US" sz="1800">
                          <a:effectLst/>
                        </a:rPr>
                        <a:t>-an,</a:t>
                      </a:r>
                      <a:endParaRPr lang="ru-RU" sz="1800">
                        <a:effectLst/>
                      </a:endParaRPr>
                    </a:p>
                    <a:p>
                      <a:pPr algn="ctr">
                        <a:lnSpc>
                          <a:spcPct val="115000"/>
                        </a:lnSpc>
                        <a:spcBef>
                          <a:spcPts val="1200"/>
                        </a:spcBef>
                        <a:spcAft>
                          <a:spcPts val="1000"/>
                        </a:spcAft>
                      </a:pPr>
                      <a:r>
                        <a:rPr lang="en-US" sz="1800">
                          <a:effectLst/>
                        </a:rPr>
                        <a:t>-ian</a:t>
                      </a:r>
                      <a:endParaRPr lang="ru-RU" sz="1800">
                        <a:effectLst/>
                      </a:endParaRPr>
                    </a:p>
                    <a:p>
                      <a:pPr algn="ctr">
                        <a:lnSpc>
                          <a:spcPct val="115000"/>
                        </a:lnSpc>
                        <a:spcBef>
                          <a:spcPts val="1200"/>
                        </a:spcBef>
                        <a:spcAft>
                          <a:spcPts val="1000"/>
                        </a:spcAft>
                      </a:pPr>
                      <a:r>
                        <a:rPr lang="en-US" sz="1800">
                          <a:effectLst/>
                        </a:rPr>
                        <a:t>-ean</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dirty="0">
                          <a:effectLst/>
                        </a:rPr>
                        <a:t>принадлежность к какой-нибудь народности, родовому клану; идеологическому течению, </a:t>
                      </a:r>
                      <a:r>
                        <a:rPr lang="ru-RU" sz="1800" dirty="0" err="1">
                          <a:effectLst/>
                        </a:rPr>
                        <a:t>науч</a:t>
                      </a:r>
                      <a:r>
                        <a:rPr lang="ru-RU" sz="1800" dirty="0">
                          <a:effectLst/>
                        </a:rPr>
                        <a:t>-ной школе и т. п</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Arab - Arabian</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4257800219"/>
                  </a:ext>
                </a:extLst>
              </a:tr>
              <a:tr h="665145">
                <a:tc>
                  <a:txBody>
                    <a:bodyPr/>
                    <a:lstStyle/>
                    <a:p>
                      <a:pPr algn="ctr">
                        <a:lnSpc>
                          <a:spcPct val="115000"/>
                        </a:lnSpc>
                        <a:spcBef>
                          <a:spcPts val="1200"/>
                        </a:spcBef>
                        <a:spcAft>
                          <a:spcPts val="1000"/>
                        </a:spcAft>
                      </a:pPr>
                      <a:r>
                        <a:rPr lang="en-US" sz="1800">
                          <a:effectLst/>
                        </a:rPr>
                        <a:t>-ant,</a:t>
                      </a:r>
                      <a:endParaRPr lang="ru-RU" sz="1800">
                        <a:effectLst/>
                      </a:endParaRPr>
                    </a:p>
                    <a:p>
                      <a:pPr algn="ctr">
                        <a:lnSpc>
                          <a:spcPct val="115000"/>
                        </a:lnSpc>
                        <a:spcBef>
                          <a:spcPts val="1200"/>
                        </a:spcBef>
                        <a:spcAft>
                          <a:spcPts val="1000"/>
                        </a:spcAft>
                      </a:pPr>
                      <a:r>
                        <a:rPr lang="en-US" sz="1800">
                          <a:effectLst/>
                        </a:rPr>
                        <a:t>-ent</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c</a:t>
                      </a:r>
                      <a:r>
                        <a:rPr lang="ru-RU" sz="1800">
                          <a:effectLst/>
                        </a:rPr>
                        <a:t>оответствующие существитель-ные имеют суффиксы –</a:t>
                      </a:r>
                      <a:r>
                        <a:rPr lang="en-US" sz="1800">
                          <a:effectLst/>
                        </a:rPr>
                        <a:t>ant</a:t>
                      </a:r>
                      <a:r>
                        <a:rPr lang="ru-RU" sz="1800">
                          <a:effectLst/>
                        </a:rPr>
                        <a:t> и -</a:t>
                      </a:r>
                      <a:r>
                        <a:rPr lang="en-US" sz="1800">
                          <a:effectLst/>
                        </a:rPr>
                        <a:t>ent</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importance – important</a:t>
                      </a:r>
                      <a:endParaRPr lang="ru-RU" sz="1800">
                        <a:effectLst/>
                      </a:endParaRPr>
                    </a:p>
                    <a:p>
                      <a:pPr algn="just">
                        <a:lnSpc>
                          <a:spcPct val="115000"/>
                        </a:lnSpc>
                        <a:spcBef>
                          <a:spcPts val="1200"/>
                        </a:spcBef>
                        <a:spcAft>
                          <a:spcPts val="1000"/>
                        </a:spcAft>
                      </a:pPr>
                      <a:r>
                        <a:rPr lang="en-US" sz="1800">
                          <a:effectLst/>
                        </a:rPr>
                        <a:t>difference - different</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3899081427"/>
                  </a:ext>
                </a:extLst>
              </a:tr>
              <a:tr h="129515">
                <a:tc>
                  <a:txBody>
                    <a:bodyPr/>
                    <a:lstStyle/>
                    <a:p>
                      <a:pPr algn="ctr">
                        <a:lnSpc>
                          <a:spcPct val="115000"/>
                        </a:lnSpc>
                        <a:spcBef>
                          <a:spcPts val="1200"/>
                        </a:spcBef>
                        <a:spcAft>
                          <a:spcPts val="1000"/>
                        </a:spcAft>
                      </a:pPr>
                      <a:r>
                        <a:rPr lang="en-US" sz="1800">
                          <a:effectLst/>
                        </a:rPr>
                        <a:t>-ar</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a:effectLst/>
                        </a:rPr>
                        <a:t>обладание чем-то, сходство с чем-то</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circle - circular</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2891025930"/>
                  </a:ext>
                </a:extLst>
              </a:tr>
              <a:tr h="665145">
                <a:tc>
                  <a:txBody>
                    <a:bodyPr/>
                    <a:lstStyle/>
                    <a:p>
                      <a:pPr algn="ctr">
                        <a:lnSpc>
                          <a:spcPct val="115000"/>
                        </a:lnSpc>
                        <a:spcBef>
                          <a:spcPts val="1200"/>
                        </a:spcBef>
                        <a:spcAft>
                          <a:spcPts val="1000"/>
                        </a:spcAft>
                      </a:pPr>
                      <a:r>
                        <a:rPr lang="en-US" sz="1800">
                          <a:effectLst/>
                        </a:rPr>
                        <a:t>-ary</a:t>
                      </a:r>
                      <a:endParaRPr lang="ru-RU" sz="1800">
                        <a:effectLst/>
                      </a:endParaRPr>
                    </a:p>
                    <a:p>
                      <a:pPr algn="ctr">
                        <a:lnSpc>
                          <a:spcPct val="115000"/>
                        </a:lnSpc>
                        <a:spcBef>
                          <a:spcPts val="1200"/>
                        </a:spcBef>
                        <a:spcAft>
                          <a:spcPts val="1000"/>
                        </a:spcAft>
                      </a:pPr>
                      <a:r>
                        <a:rPr lang="en-US" sz="1800">
                          <a:effectLst/>
                        </a:rPr>
                        <a:t>-ery</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a:effectLst/>
                        </a:rPr>
                        <a:t>качество</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diet - dietary</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3472119923"/>
                  </a:ext>
                </a:extLst>
              </a:tr>
              <a:tr h="129515">
                <a:tc>
                  <a:txBody>
                    <a:bodyPr/>
                    <a:lstStyle/>
                    <a:p>
                      <a:pPr algn="ctr">
                        <a:lnSpc>
                          <a:spcPct val="115000"/>
                        </a:lnSpc>
                        <a:spcBef>
                          <a:spcPts val="1200"/>
                        </a:spcBef>
                        <a:spcAft>
                          <a:spcPts val="1000"/>
                        </a:spcAft>
                      </a:pPr>
                      <a:r>
                        <a:rPr lang="en-US" sz="1800">
                          <a:effectLst/>
                        </a:rPr>
                        <a:t>-en</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a:effectLst/>
                        </a:rPr>
                        <a:t>сделанный из чего-либо</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wood - wooden</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317352349"/>
                  </a:ext>
                </a:extLst>
              </a:tr>
              <a:tr h="129515">
                <a:tc>
                  <a:txBody>
                    <a:bodyPr/>
                    <a:lstStyle/>
                    <a:p>
                      <a:pPr algn="ctr">
                        <a:lnSpc>
                          <a:spcPct val="115000"/>
                        </a:lnSpc>
                        <a:spcBef>
                          <a:spcPts val="1200"/>
                        </a:spcBef>
                        <a:spcAft>
                          <a:spcPts val="1000"/>
                        </a:spcAft>
                      </a:pPr>
                      <a:r>
                        <a:rPr lang="en-US" sz="1800">
                          <a:effectLst/>
                        </a:rPr>
                        <a:t>-er</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a:effectLst/>
                        </a:rPr>
                        <a:t>сравнительная степень прилага-тельных</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big - bigger</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1821111511"/>
                  </a:ext>
                </a:extLst>
              </a:tr>
              <a:tr h="267799">
                <a:tc>
                  <a:txBody>
                    <a:bodyPr/>
                    <a:lstStyle/>
                    <a:p>
                      <a:pPr algn="ctr">
                        <a:lnSpc>
                          <a:spcPct val="115000"/>
                        </a:lnSpc>
                        <a:spcBef>
                          <a:spcPts val="1200"/>
                        </a:spcBef>
                        <a:spcAft>
                          <a:spcPts val="1000"/>
                        </a:spcAft>
                      </a:pPr>
                      <a:r>
                        <a:rPr lang="en-US" sz="1800">
                          <a:effectLst/>
                        </a:rPr>
                        <a:t>-ern</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a:effectLst/>
                        </a:rPr>
                        <a:t>прилагательные, образованные от названий сторон света</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dirty="0">
                          <a:effectLst/>
                        </a:rPr>
                        <a:t>east - eastern</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1623398226"/>
                  </a:ext>
                </a:extLst>
              </a:tr>
            </a:tbl>
          </a:graphicData>
        </a:graphic>
      </p:graphicFrame>
    </p:spTree>
    <p:extLst>
      <p:ext uri="{BB962C8B-B14F-4D97-AF65-F5344CB8AC3E}">
        <p14:creationId xmlns:p14="http://schemas.microsoft.com/office/powerpoint/2010/main" val="499673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E789089-05CA-7EB9-D410-8AF270472A29}"/>
              </a:ext>
            </a:extLst>
          </p:cNvPr>
          <p:cNvSpPr>
            <a:spLocks noGrp="1"/>
          </p:cNvSpPr>
          <p:nvPr>
            <p:ph type="title"/>
          </p:nvPr>
        </p:nvSpPr>
        <p:spPr>
          <a:xfrm>
            <a:off x="0" y="0"/>
            <a:ext cx="12192000" cy="622300"/>
          </a:xfrm>
        </p:spPr>
        <p:style>
          <a:lnRef idx="2">
            <a:schemeClr val="dk1"/>
          </a:lnRef>
          <a:fillRef idx="1">
            <a:schemeClr val="lt1"/>
          </a:fillRef>
          <a:effectRef idx="0">
            <a:schemeClr val="dk1"/>
          </a:effectRef>
          <a:fontRef idx="minor">
            <a:schemeClr val="dk1"/>
          </a:fontRef>
        </p:style>
        <p:txBody>
          <a:bodyPr>
            <a:normAutofit/>
          </a:bodyPr>
          <a:lstStyle/>
          <a:p>
            <a:pPr algn="ctr"/>
            <a:r>
              <a:rPr lang="ru-RU" sz="3200" b="1" i="1"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Префиксы с разными значениями</a:t>
            </a:r>
            <a:endParaRPr lang="ru-RU" sz="3200" dirty="0"/>
          </a:p>
        </p:txBody>
      </p:sp>
      <p:graphicFrame>
        <p:nvGraphicFramePr>
          <p:cNvPr id="5" name="Объект 4">
            <a:extLst>
              <a:ext uri="{FF2B5EF4-FFF2-40B4-BE49-F238E27FC236}">
                <a16:creationId xmlns:a16="http://schemas.microsoft.com/office/drawing/2014/main" xmlns="" id="{46CEDC05-AAE9-7EDB-2265-3A853FE8959B}"/>
              </a:ext>
            </a:extLst>
          </p:cNvPr>
          <p:cNvGraphicFramePr>
            <a:graphicFrameLocks noGrp="1"/>
          </p:cNvGraphicFramePr>
          <p:nvPr>
            <p:ph idx="1"/>
            <p:extLst>
              <p:ext uri="{D42A27DB-BD31-4B8C-83A1-F6EECF244321}">
                <p14:modId xmlns:p14="http://schemas.microsoft.com/office/powerpoint/2010/main" val="2320859109"/>
              </p:ext>
            </p:extLst>
          </p:nvPr>
        </p:nvGraphicFramePr>
        <p:xfrm>
          <a:off x="698499" y="1841500"/>
          <a:ext cx="11493501" cy="4065016"/>
        </p:xfrm>
        <a:graphic>
          <a:graphicData uri="http://schemas.openxmlformats.org/drawingml/2006/table">
            <a:tbl>
              <a:tblPr firstRow="1" firstCol="1" bandRow="1">
                <a:tableStyleId>{5C22544A-7EE6-4342-B048-85BDC9FD1C3A}</a:tableStyleId>
              </a:tblPr>
              <a:tblGrid>
                <a:gridCol w="1732224">
                  <a:extLst>
                    <a:ext uri="{9D8B030D-6E8A-4147-A177-3AD203B41FA5}">
                      <a16:colId xmlns:a16="http://schemas.microsoft.com/office/drawing/2014/main" xmlns="" val="3086214130"/>
                    </a:ext>
                  </a:extLst>
                </a:gridCol>
                <a:gridCol w="5499557">
                  <a:extLst>
                    <a:ext uri="{9D8B030D-6E8A-4147-A177-3AD203B41FA5}">
                      <a16:colId xmlns:a16="http://schemas.microsoft.com/office/drawing/2014/main" xmlns="" val="3340047132"/>
                    </a:ext>
                  </a:extLst>
                </a:gridCol>
                <a:gridCol w="4261720">
                  <a:extLst>
                    <a:ext uri="{9D8B030D-6E8A-4147-A177-3AD203B41FA5}">
                      <a16:colId xmlns:a16="http://schemas.microsoft.com/office/drawing/2014/main" xmlns="" val="3016783612"/>
                    </a:ext>
                  </a:extLst>
                </a:gridCol>
              </a:tblGrid>
              <a:tr h="129515">
                <a:tc>
                  <a:txBody>
                    <a:bodyPr/>
                    <a:lstStyle/>
                    <a:p>
                      <a:pPr algn="ctr">
                        <a:lnSpc>
                          <a:spcPct val="115000"/>
                        </a:lnSpc>
                        <a:spcBef>
                          <a:spcPts val="1200"/>
                        </a:spcBef>
                        <a:spcAft>
                          <a:spcPts val="1000"/>
                        </a:spcAft>
                      </a:pPr>
                      <a:r>
                        <a:rPr lang="en-US" sz="1800" dirty="0">
                          <a:effectLst/>
                        </a:rPr>
                        <a:t>-ese</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a:effectLst/>
                        </a:rPr>
                        <a:t>национальность или язык</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China – Chinese</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1548968849"/>
                  </a:ext>
                </a:extLst>
              </a:tr>
              <a:tr h="129515">
                <a:tc>
                  <a:txBody>
                    <a:bodyPr/>
                    <a:lstStyle/>
                    <a:p>
                      <a:pPr algn="ctr">
                        <a:lnSpc>
                          <a:spcPct val="115000"/>
                        </a:lnSpc>
                        <a:spcBef>
                          <a:spcPts val="1200"/>
                        </a:spcBef>
                        <a:spcAft>
                          <a:spcPts val="1000"/>
                        </a:spcAft>
                      </a:pPr>
                      <a:r>
                        <a:rPr lang="en-US" sz="1800" dirty="0">
                          <a:effectLst/>
                        </a:rPr>
                        <a:t>-</a:t>
                      </a:r>
                      <a:r>
                        <a:rPr lang="en-US" sz="1800" dirty="0" err="1">
                          <a:effectLst/>
                        </a:rPr>
                        <a:t>est</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a:effectLst/>
                        </a:rPr>
                        <a:t>превосходная степень прилага-тельных</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tall – the tallest</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2249098652"/>
                  </a:ext>
                </a:extLst>
              </a:tr>
              <a:tr h="267799">
                <a:tc>
                  <a:txBody>
                    <a:bodyPr/>
                    <a:lstStyle/>
                    <a:p>
                      <a:pPr algn="ctr">
                        <a:lnSpc>
                          <a:spcPct val="115000"/>
                        </a:lnSpc>
                        <a:spcBef>
                          <a:spcPts val="1200"/>
                        </a:spcBef>
                        <a:spcAft>
                          <a:spcPts val="1000"/>
                        </a:spcAft>
                      </a:pPr>
                      <a:r>
                        <a:rPr lang="en-US" sz="1800">
                          <a:effectLst/>
                        </a:rPr>
                        <a:t>-ic,</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dirty="0">
                          <a:effectLst/>
                        </a:rPr>
                        <a:t>состав, структура чего-либо, отношение к чему-либо</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drama - dramatic</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1370310564"/>
                  </a:ext>
                </a:extLst>
              </a:tr>
              <a:tr h="665145">
                <a:tc>
                  <a:txBody>
                    <a:bodyPr/>
                    <a:lstStyle/>
                    <a:p>
                      <a:pPr algn="ctr">
                        <a:lnSpc>
                          <a:spcPct val="115000"/>
                        </a:lnSpc>
                        <a:spcBef>
                          <a:spcPts val="1200"/>
                        </a:spcBef>
                        <a:spcAft>
                          <a:spcPts val="1000"/>
                        </a:spcAft>
                      </a:pPr>
                      <a:r>
                        <a:rPr lang="ru-RU" sz="1800">
                          <a:effectLst/>
                        </a:rPr>
                        <a:t>-</a:t>
                      </a:r>
                      <a:r>
                        <a:rPr lang="en-US" sz="1800">
                          <a:effectLst/>
                        </a:rPr>
                        <a:t>ish</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dirty="0">
                          <a:effectLst/>
                        </a:rPr>
                        <a:t>а) национальная принадлежность;</a:t>
                      </a:r>
                    </a:p>
                    <a:p>
                      <a:pPr algn="just">
                        <a:lnSpc>
                          <a:spcPct val="115000"/>
                        </a:lnSpc>
                        <a:spcBef>
                          <a:spcPts val="1200"/>
                        </a:spcBef>
                        <a:spcAft>
                          <a:spcPts val="1000"/>
                        </a:spcAft>
                      </a:pPr>
                      <a:r>
                        <a:rPr lang="ru-RU" sz="1800" dirty="0">
                          <a:effectLst/>
                        </a:rPr>
                        <a:t>б) слабая степень качества (соответствует русским суффиксам –</a:t>
                      </a:r>
                      <a:r>
                        <a:rPr lang="ru-RU" sz="1800" dirty="0" err="1">
                          <a:effectLst/>
                        </a:rPr>
                        <a:t>оват</a:t>
                      </a:r>
                      <a:r>
                        <a:rPr lang="ru-RU" sz="1800" dirty="0">
                          <a:effectLst/>
                        </a:rPr>
                        <a:t>, </a:t>
                      </a:r>
                      <a:r>
                        <a:rPr lang="ru-RU" sz="1800" dirty="0" err="1">
                          <a:effectLst/>
                        </a:rPr>
                        <a:t>еват</a:t>
                      </a:r>
                      <a:r>
                        <a:rPr lang="ru-RU" sz="1800" dirty="0">
                          <a:effectLst/>
                        </a:rPr>
                        <a:t>)</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Scotland – Scottish</a:t>
                      </a:r>
                      <a:endParaRPr lang="ru-RU" sz="1800">
                        <a:effectLst/>
                      </a:endParaRPr>
                    </a:p>
                    <a:p>
                      <a:pPr algn="just">
                        <a:lnSpc>
                          <a:spcPct val="115000"/>
                        </a:lnSpc>
                        <a:spcBef>
                          <a:spcPts val="1200"/>
                        </a:spcBef>
                        <a:spcAft>
                          <a:spcPts val="1000"/>
                        </a:spcAft>
                      </a:pPr>
                      <a:r>
                        <a:rPr lang="en-US" sz="1800">
                          <a:effectLst/>
                        </a:rPr>
                        <a:t>red - reddish</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1718794009"/>
                  </a:ext>
                </a:extLst>
              </a:tr>
              <a:tr h="129515">
                <a:tc>
                  <a:txBody>
                    <a:bodyPr/>
                    <a:lstStyle/>
                    <a:p>
                      <a:pPr algn="ctr">
                        <a:lnSpc>
                          <a:spcPct val="115000"/>
                        </a:lnSpc>
                        <a:spcBef>
                          <a:spcPts val="1200"/>
                        </a:spcBef>
                        <a:spcAft>
                          <a:spcPts val="1000"/>
                        </a:spcAft>
                      </a:pPr>
                      <a:r>
                        <a:rPr lang="en-US" sz="1800">
                          <a:effectLst/>
                        </a:rPr>
                        <a:t>-ive</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a:effectLst/>
                        </a:rPr>
                        <a:t>относящийся к, принадлежащий, связанный с</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nature - native</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112528835"/>
                  </a:ext>
                </a:extLst>
              </a:tr>
              <a:tr h="129515">
                <a:tc>
                  <a:txBody>
                    <a:bodyPr/>
                    <a:lstStyle/>
                    <a:p>
                      <a:pPr algn="ctr">
                        <a:lnSpc>
                          <a:spcPct val="115000"/>
                        </a:lnSpc>
                        <a:spcBef>
                          <a:spcPts val="1200"/>
                        </a:spcBef>
                        <a:spcAft>
                          <a:spcPts val="1000"/>
                        </a:spcAft>
                      </a:pPr>
                      <a:r>
                        <a:rPr lang="en-US" sz="1800">
                          <a:effectLst/>
                        </a:rPr>
                        <a:t>-ful</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a:effectLst/>
                        </a:rPr>
                        <a:t>наличие качества</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beauty - beautiful</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1549805075"/>
                  </a:ext>
                </a:extLst>
              </a:tr>
              <a:tr h="129515">
                <a:tc>
                  <a:txBody>
                    <a:bodyPr/>
                    <a:lstStyle/>
                    <a:p>
                      <a:pPr algn="ctr">
                        <a:lnSpc>
                          <a:spcPct val="115000"/>
                        </a:lnSpc>
                        <a:spcBef>
                          <a:spcPts val="1200"/>
                        </a:spcBef>
                        <a:spcAft>
                          <a:spcPts val="1000"/>
                        </a:spcAft>
                      </a:pPr>
                      <a:r>
                        <a:rPr lang="en-US" sz="1800">
                          <a:effectLst/>
                        </a:rPr>
                        <a:t>-less</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dirty="0">
                          <a:effectLst/>
                        </a:rPr>
                        <a:t>отсутствие качества</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a:effectLst/>
                        </a:rPr>
                        <a:t>hope - hopeless</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3396410358"/>
                  </a:ext>
                </a:extLst>
              </a:tr>
              <a:tr h="267799">
                <a:tc>
                  <a:txBody>
                    <a:bodyPr/>
                    <a:lstStyle/>
                    <a:p>
                      <a:pPr algn="ctr">
                        <a:lnSpc>
                          <a:spcPct val="115000"/>
                        </a:lnSpc>
                        <a:spcBef>
                          <a:spcPts val="1200"/>
                        </a:spcBef>
                        <a:spcAft>
                          <a:spcPts val="1000"/>
                        </a:spcAft>
                      </a:pPr>
                      <a:r>
                        <a:rPr lang="en-US" sz="1800">
                          <a:effectLst/>
                        </a:rPr>
                        <a:t>-ous</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a:effectLst/>
                        </a:rPr>
                        <a:t>обладающий данным свойством, признаком, характеристикой в значительной степени</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dirty="0">
                          <a:effectLst/>
                        </a:rPr>
                        <a:t>danger - dangerous</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1240967219"/>
                  </a:ext>
                </a:extLst>
              </a:tr>
              <a:tr h="129515">
                <a:tc>
                  <a:txBody>
                    <a:bodyPr/>
                    <a:lstStyle/>
                    <a:p>
                      <a:pPr algn="ctr">
                        <a:lnSpc>
                          <a:spcPct val="115000"/>
                        </a:lnSpc>
                        <a:spcBef>
                          <a:spcPts val="1200"/>
                        </a:spcBef>
                        <a:spcAft>
                          <a:spcPts val="1000"/>
                        </a:spcAft>
                      </a:pPr>
                      <a:r>
                        <a:rPr lang="en-US" sz="1800">
                          <a:effectLst/>
                        </a:rPr>
                        <a:t>-y</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ru-RU" sz="1800">
                          <a:effectLst/>
                        </a:rPr>
                        <a:t>качество</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just">
                        <a:lnSpc>
                          <a:spcPct val="115000"/>
                        </a:lnSpc>
                        <a:spcBef>
                          <a:spcPts val="1200"/>
                        </a:spcBef>
                        <a:spcAft>
                          <a:spcPts val="1000"/>
                        </a:spcAft>
                      </a:pPr>
                      <a:r>
                        <a:rPr lang="en-US" sz="1800" dirty="0">
                          <a:effectLst/>
                        </a:rPr>
                        <a:t>stone - stony</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963866629"/>
                  </a:ext>
                </a:extLst>
              </a:tr>
            </a:tbl>
          </a:graphicData>
        </a:graphic>
      </p:graphicFrame>
      <p:graphicFrame>
        <p:nvGraphicFramePr>
          <p:cNvPr id="6" name="Таблица 5">
            <a:extLst>
              <a:ext uri="{FF2B5EF4-FFF2-40B4-BE49-F238E27FC236}">
                <a16:creationId xmlns:a16="http://schemas.microsoft.com/office/drawing/2014/main" xmlns="" id="{539621BD-E74D-C43C-08FA-95B846D5095A}"/>
              </a:ext>
            </a:extLst>
          </p:cNvPr>
          <p:cNvGraphicFramePr>
            <a:graphicFrameLocks noGrp="1"/>
          </p:cNvGraphicFramePr>
          <p:nvPr>
            <p:extLst>
              <p:ext uri="{D42A27DB-BD31-4B8C-83A1-F6EECF244321}">
                <p14:modId xmlns:p14="http://schemas.microsoft.com/office/powerpoint/2010/main" val="3441483352"/>
              </p:ext>
            </p:extLst>
          </p:nvPr>
        </p:nvGraphicFramePr>
        <p:xfrm>
          <a:off x="698498" y="1546225"/>
          <a:ext cx="11493501" cy="315468"/>
        </p:xfrm>
        <a:graphic>
          <a:graphicData uri="http://schemas.openxmlformats.org/drawingml/2006/table">
            <a:tbl>
              <a:tblPr firstRow="1" firstCol="1" bandRow="1">
                <a:tableStyleId>{5C22544A-7EE6-4342-B048-85BDC9FD1C3A}</a:tableStyleId>
              </a:tblPr>
              <a:tblGrid>
                <a:gridCol w="1732224">
                  <a:extLst>
                    <a:ext uri="{9D8B030D-6E8A-4147-A177-3AD203B41FA5}">
                      <a16:colId xmlns:a16="http://schemas.microsoft.com/office/drawing/2014/main" xmlns="" val="2559596782"/>
                    </a:ext>
                  </a:extLst>
                </a:gridCol>
                <a:gridCol w="5499557">
                  <a:extLst>
                    <a:ext uri="{9D8B030D-6E8A-4147-A177-3AD203B41FA5}">
                      <a16:colId xmlns:a16="http://schemas.microsoft.com/office/drawing/2014/main" xmlns="" val="935314033"/>
                    </a:ext>
                  </a:extLst>
                </a:gridCol>
                <a:gridCol w="4261720">
                  <a:extLst>
                    <a:ext uri="{9D8B030D-6E8A-4147-A177-3AD203B41FA5}">
                      <a16:colId xmlns:a16="http://schemas.microsoft.com/office/drawing/2014/main" xmlns="" val="675734858"/>
                    </a:ext>
                  </a:extLst>
                </a:gridCol>
              </a:tblGrid>
              <a:tr h="129515">
                <a:tc>
                  <a:txBody>
                    <a:bodyPr/>
                    <a:lstStyle/>
                    <a:p>
                      <a:pPr algn="ctr">
                        <a:lnSpc>
                          <a:spcPct val="115000"/>
                        </a:lnSpc>
                        <a:spcBef>
                          <a:spcPts val="1200"/>
                        </a:spcBef>
                        <a:spcAft>
                          <a:spcPts val="1000"/>
                        </a:spcAft>
                      </a:pPr>
                      <a:r>
                        <a:rPr lang="ru-RU" sz="1800" dirty="0">
                          <a:effectLst/>
                        </a:rPr>
                        <a:t>Суффикс</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ctr">
                        <a:lnSpc>
                          <a:spcPct val="115000"/>
                        </a:lnSpc>
                        <a:spcBef>
                          <a:spcPts val="1200"/>
                        </a:spcBef>
                        <a:spcAft>
                          <a:spcPts val="1000"/>
                        </a:spcAft>
                      </a:pPr>
                      <a:r>
                        <a:rPr lang="ru-RU" sz="1800" dirty="0">
                          <a:effectLst/>
                        </a:rPr>
                        <a:t>Значение</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tc>
                  <a:txBody>
                    <a:bodyPr/>
                    <a:lstStyle/>
                    <a:p>
                      <a:pPr algn="ctr">
                        <a:lnSpc>
                          <a:spcPct val="115000"/>
                        </a:lnSpc>
                        <a:spcBef>
                          <a:spcPts val="1200"/>
                        </a:spcBef>
                        <a:spcAft>
                          <a:spcPts val="1000"/>
                        </a:spcAft>
                      </a:pPr>
                      <a:r>
                        <a:rPr lang="ru-RU" sz="1800" dirty="0">
                          <a:effectLst/>
                        </a:rPr>
                        <a:t>Примеры</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6533" marR="36533" marT="0" marB="0"/>
                </a:tc>
                <a:extLst>
                  <a:ext uri="{0D108BD9-81ED-4DB2-BD59-A6C34878D82A}">
                    <a16:rowId xmlns:a16="http://schemas.microsoft.com/office/drawing/2014/main" xmlns="" val="980124541"/>
                  </a:ext>
                </a:extLst>
              </a:tr>
            </a:tbl>
          </a:graphicData>
        </a:graphic>
      </p:graphicFrame>
    </p:spTree>
    <p:extLst>
      <p:ext uri="{BB962C8B-B14F-4D97-AF65-F5344CB8AC3E}">
        <p14:creationId xmlns:p14="http://schemas.microsoft.com/office/powerpoint/2010/main" val="11977306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85F52A5-2B06-66E7-0A48-CCB8EB3E6288}"/>
              </a:ext>
            </a:extLst>
          </p:cNvPr>
          <p:cNvSpPr>
            <a:spLocks noGrp="1"/>
          </p:cNvSpPr>
          <p:nvPr>
            <p:ph type="title"/>
          </p:nvPr>
        </p:nvSpPr>
        <p:spPr>
          <a:xfrm>
            <a:off x="0" y="0"/>
            <a:ext cx="12192000" cy="863600"/>
          </a:xfrm>
        </p:spPr>
        <p:style>
          <a:lnRef idx="2">
            <a:schemeClr val="dk1"/>
          </a:lnRef>
          <a:fillRef idx="1">
            <a:schemeClr val="lt1"/>
          </a:fillRef>
          <a:effectRef idx="0">
            <a:schemeClr val="dk1"/>
          </a:effectRef>
          <a:fontRef idx="minor">
            <a:schemeClr val="dk1"/>
          </a:fontRef>
        </p:style>
        <p:txBody>
          <a:bodyPr>
            <a:noAutofit/>
          </a:bodyPr>
          <a:lstStyle/>
          <a:p>
            <a:pPr algn="ctr"/>
            <a:r>
              <a:rPr lang="ru-RU" sz="2700" b="1" dirty="0">
                <a:solidFill>
                  <a:schemeClr val="tx1"/>
                </a:solidFill>
                <a:effectLst/>
                <a:latin typeface="Arial" panose="020B0604020202020204" pitchFamily="34" charset="0"/>
                <a:ea typeface="Times New Roman" panose="02020603050405020304" pitchFamily="18" charset="0"/>
              </a:rPr>
              <a:t>Образуйте как можно больше прилагательных, используя префиксы и суффиксы из таблицы. Можно пользоваться словарем.</a:t>
            </a:r>
            <a:endParaRPr lang="ru-RU" sz="2700" b="1" dirty="0">
              <a:solidFill>
                <a:schemeClr val="tx1"/>
              </a:solidFill>
            </a:endParaRPr>
          </a:p>
        </p:txBody>
      </p:sp>
      <p:sp>
        <p:nvSpPr>
          <p:cNvPr id="3" name="Объект 2">
            <a:extLst>
              <a:ext uri="{FF2B5EF4-FFF2-40B4-BE49-F238E27FC236}">
                <a16:creationId xmlns:a16="http://schemas.microsoft.com/office/drawing/2014/main" xmlns="" id="{92422325-EB63-6038-7978-7EEEA3167E8F}"/>
              </a:ext>
            </a:extLst>
          </p:cNvPr>
          <p:cNvSpPr>
            <a:spLocks noGrp="1"/>
          </p:cNvSpPr>
          <p:nvPr>
            <p:ph idx="1"/>
          </p:nvPr>
        </p:nvSpPr>
        <p:spPr>
          <a:xfrm>
            <a:off x="863600" y="977900"/>
            <a:ext cx="10998200" cy="5735636"/>
          </a:xfrm>
        </p:spPr>
        <p:style>
          <a:lnRef idx="2">
            <a:schemeClr val="accent2"/>
          </a:lnRef>
          <a:fillRef idx="1">
            <a:schemeClr val="lt1"/>
          </a:fillRef>
          <a:effectRef idx="0">
            <a:schemeClr val="accent2"/>
          </a:effectRef>
          <a:fontRef idx="minor">
            <a:schemeClr val="dk1"/>
          </a:fontRef>
        </p:style>
        <p:txBody>
          <a:bodyPr>
            <a:noAutofit/>
          </a:bodyPr>
          <a:lstStyle/>
          <a:p>
            <a:pPr marL="0" indent="0" algn="just">
              <a:lnSpc>
                <a:spcPct val="115000"/>
              </a:lnSpc>
              <a:spcBef>
                <a:spcPts val="1200"/>
              </a:spcBef>
              <a:spcAft>
                <a:spcPts val="1000"/>
              </a:spcAft>
              <a:buNone/>
            </a:pPr>
            <a:r>
              <a:rPr lang="ru-RU" sz="3200"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Пример: </a:t>
            </a:r>
            <a:r>
              <a:rPr lang="en-US" sz="32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un- </a:t>
            </a:r>
            <a:r>
              <a:rPr lang="en-US" sz="3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patient </a:t>
            </a:r>
            <a:r>
              <a:rPr lang="en-US" sz="32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-able</a:t>
            </a:r>
            <a:r>
              <a:rPr lang="ru-RU" sz="3200" b="1"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rPr>
              <a:t>, </a:t>
            </a:r>
            <a:r>
              <a:rPr lang="en-US" sz="32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dis- </a:t>
            </a:r>
            <a:r>
              <a:rPr lang="en-US" sz="3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history </a:t>
            </a:r>
            <a:r>
              <a:rPr lang="en-US" sz="3200" b="1"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-al</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1200"/>
              </a:spcBef>
              <a:spcAft>
                <a:spcPts val="1000"/>
              </a:spcAft>
              <a:buFont typeface="Arial" panose="020B0604020202020204" pitchFamily="34" charset="0"/>
              <a:buChar char="•"/>
            </a:pPr>
            <a:r>
              <a:rPr lang="en-US" sz="3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care</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1200"/>
              </a:spcBef>
              <a:spcAft>
                <a:spcPts val="1000"/>
              </a:spcAft>
              <a:buFont typeface="Arial" panose="020B0604020202020204" pitchFamily="34" charset="0"/>
              <a:buChar char="•"/>
            </a:pPr>
            <a:r>
              <a:rPr lang="en-US" sz="3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comfort</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1200"/>
              </a:spcBef>
              <a:spcAft>
                <a:spcPts val="1000"/>
              </a:spcAft>
              <a:buFont typeface="Arial" panose="020B0604020202020204" pitchFamily="34" charset="0"/>
              <a:buChar char="•"/>
            </a:pPr>
            <a:r>
              <a:rPr lang="en-US" sz="3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brown</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1200"/>
              </a:spcBef>
              <a:spcAft>
                <a:spcPts val="1000"/>
              </a:spcAft>
              <a:buFont typeface="Arial" panose="020B0604020202020204" pitchFamily="34" charset="0"/>
              <a:buChar char="•"/>
            </a:pPr>
            <a:r>
              <a:rPr lang="en-US" sz="3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interest</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1200"/>
              </a:spcBef>
              <a:spcAft>
                <a:spcPts val="1000"/>
              </a:spcAft>
              <a:buFont typeface="Arial" panose="020B0604020202020204" pitchFamily="34" charset="0"/>
              <a:buChar char="•"/>
            </a:pPr>
            <a:r>
              <a:rPr lang="en-US" sz="3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usual</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a:buFont typeface="Arial" panose="020B0604020202020204" pitchFamily="34" charset="0"/>
              <a:buChar char="•"/>
            </a:pPr>
            <a:r>
              <a:rPr lang="en-US" sz="3200" dirty="0">
                <a:solidFill>
                  <a:srgbClr val="333333"/>
                </a:solidFill>
                <a:effectLst/>
                <a:latin typeface="Times New Roman" panose="02020603050405020304" pitchFamily="18" charset="0"/>
                <a:ea typeface="Times New Roman" panose="02020603050405020304" pitchFamily="18" charset="0"/>
              </a:rPr>
              <a:t>help</a:t>
            </a:r>
            <a:endParaRPr lang="ru-RU" sz="3200" dirty="0"/>
          </a:p>
        </p:txBody>
      </p:sp>
      <p:sp>
        <p:nvSpPr>
          <p:cNvPr id="5" name="TextBox 4">
            <a:extLst>
              <a:ext uri="{FF2B5EF4-FFF2-40B4-BE49-F238E27FC236}">
                <a16:creationId xmlns:a16="http://schemas.microsoft.com/office/drawing/2014/main" xmlns="" id="{FF077CA7-EF46-B6CE-B70E-295DFB623800}"/>
              </a:ext>
            </a:extLst>
          </p:cNvPr>
          <p:cNvSpPr txBox="1"/>
          <p:nvPr/>
        </p:nvSpPr>
        <p:spPr>
          <a:xfrm>
            <a:off x="4654550" y="1823150"/>
            <a:ext cx="6096000" cy="4864986"/>
          </a:xfrm>
          <a:prstGeom prst="rect">
            <a:avLst/>
          </a:prstGeom>
          <a:noFill/>
        </p:spPr>
        <p:txBody>
          <a:bodyPr wrap="square">
            <a:spAutoFit/>
          </a:bodyPr>
          <a:lstStyle/>
          <a:p>
            <a:pPr marL="342900" indent="-342900" algn="just">
              <a:lnSpc>
                <a:spcPct val="115000"/>
              </a:lnSpc>
              <a:spcBef>
                <a:spcPts val="1200"/>
              </a:spcBef>
              <a:spcAft>
                <a:spcPts val="1000"/>
              </a:spcAft>
              <a:buFont typeface="Arial" panose="020B0604020202020204" pitchFamily="34" charset="0"/>
              <a:buChar char="•"/>
            </a:pPr>
            <a:r>
              <a:rPr lang="en-US" sz="3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hope</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spcBef>
                <a:spcPts val="1200"/>
              </a:spcBef>
              <a:spcAft>
                <a:spcPts val="1000"/>
              </a:spcAft>
              <a:buFont typeface="Arial" panose="020B0604020202020204" pitchFamily="34" charset="0"/>
              <a:buChar char="•"/>
            </a:pPr>
            <a:r>
              <a:rPr lang="en-US" sz="3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boy</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spcBef>
                <a:spcPts val="1200"/>
              </a:spcBef>
              <a:spcAft>
                <a:spcPts val="1000"/>
              </a:spcAft>
              <a:buFont typeface="Arial" panose="020B0604020202020204" pitchFamily="34" charset="0"/>
              <a:buChar char="•"/>
            </a:pPr>
            <a:r>
              <a:rPr lang="en-US" sz="3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sun</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spcBef>
                <a:spcPts val="1200"/>
              </a:spcBef>
              <a:spcAft>
                <a:spcPts val="1000"/>
              </a:spcAft>
              <a:buFont typeface="Arial" panose="020B0604020202020204" pitchFamily="34" charset="0"/>
              <a:buChar char="•"/>
            </a:pPr>
            <a:r>
              <a:rPr lang="en-US" sz="3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rain</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spcBef>
                <a:spcPts val="1200"/>
              </a:spcBef>
              <a:spcAft>
                <a:spcPts val="1000"/>
              </a:spcAft>
              <a:buFont typeface="Arial" panose="020B0604020202020204" pitchFamily="34" charset="0"/>
              <a:buChar char="•"/>
            </a:pPr>
            <a:r>
              <a:rPr lang="en-US" sz="3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skill</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5000"/>
              </a:lnSpc>
              <a:spcBef>
                <a:spcPts val="1200"/>
              </a:spcBef>
              <a:spcAft>
                <a:spcPts val="1000"/>
              </a:spcAft>
              <a:buFont typeface="Arial" panose="020B0604020202020204" pitchFamily="34" charset="0"/>
              <a:buChar char="•"/>
            </a:pPr>
            <a:r>
              <a:rPr lang="en-US" sz="320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home</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371971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E991D665-1B81-F952-6E35-ACC342CC9D17}"/>
              </a:ext>
            </a:extLst>
          </p:cNvPr>
          <p:cNvSpPr>
            <a:spLocks noGrp="1"/>
          </p:cNvSpPr>
          <p:nvPr>
            <p:ph type="title"/>
          </p:nvPr>
        </p:nvSpPr>
        <p:spPr>
          <a:xfrm>
            <a:off x="0" y="0"/>
            <a:ext cx="12192000" cy="635000"/>
          </a:xfrm>
        </p:spPr>
        <p:style>
          <a:lnRef idx="2">
            <a:schemeClr val="dk1"/>
          </a:lnRef>
          <a:fillRef idx="1">
            <a:schemeClr val="lt1"/>
          </a:fillRef>
          <a:effectRef idx="0">
            <a:schemeClr val="dk1"/>
          </a:effectRef>
          <a:fontRef idx="minor">
            <a:schemeClr val="dk1"/>
          </a:fontRef>
        </p:style>
        <p:txBody>
          <a:bodyPr>
            <a:normAutofit/>
          </a:bodyPr>
          <a:lstStyle/>
          <a:p>
            <a:pPr algn="ctr"/>
            <a:r>
              <a:rPr lang="ru-RU" sz="3600" b="1" dirty="0">
                <a:solidFill>
                  <a:srgbClr val="111111"/>
                </a:solidFill>
                <a:effectLst/>
                <a:latin typeface="Times New Roman" panose="02020603050405020304" pitchFamily="18" charset="0"/>
                <a:ea typeface="Times New Roman" panose="02020603050405020304" pitchFamily="18" charset="0"/>
              </a:rPr>
              <a:t>Пример задания №35 ОГЭ по английскому </a:t>
            </a:r>
            <a:endParaRPr lang="ru-RU" sz="3600" dirty="0"/>
          </a:p>
        </p:txBody>
      </p:sp>
      <p:pic>
        <p:nvPicPr>
          <p:cNvPr id="4" name="Рисунок 3" descr="Полный гайд по написанию email письма в ОГЭ 2023. Примеры работ на высший балл.">
            <a:extLst>
              <a:ext uri="{FF2B5EF4-FFF2-40B4-BE49-F238E27FC236}">
                <a16:creationId xmlns:a16="http://schemas.microsoft.com/office/drawing/2014/main" xmlns="" id="{D09B71C4-2C66-0410-904B-D5C1C643E7B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42618" y="875030"/>
            <a:ext cx="10106764" cy="5107940"/>
          </a:xfrm>
          <a:prstGeom prst="rect">
            <a:avLst/>
          </a:prstGeom>
          <a:noFill/>
          <a:ln>
            <a:noFill/>
          </a:ln>
        </p:spPr>
      </p:pic>
    </p:spTree>
    <p:extLst>
      <p:ext uri="{BB962C8B-B14F-4D97-AF65-F5344CB8AC3E}">
        <p14:creationId xmlns:p14="http://schemas.microsoft.com/office/powerpoint/2010/main" val="29194756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95C3252-4C16-260C-0A4D-EA04401D8EB4}"/>
              </a:ext>
            </a:extLst>
          </p:cNvPr>
          <p:cNvSpPr>
            <a:spLocks noGrp="1"/>
          </p:cNvSpPr>
          <p:nvPr>
            <p:ph type="title"/>
          </p:nvPr>
        </p:nvSpPr>
        <p:spPr>
          <a:xfrm>
            <a:off x="0" y="0"/>
            <a:ext cx="12192000" cy="749300"/>
          </a:xfrm>
        </p:spPr>
        <p:style>
          <a:lnRef idx="2">
            <a:schemeClr val="dk1"/>
          </a:lnRef>
          <a:fillRef idx="1">
            <a:schemeClr val="lt1"/>
          </a:fillRef>
          <a:effectRef idx="0">
            <a:schemeClr val="dk1"/>
          </a:effectRef>
          <a:fontRef idx="minor">
            <a:schemeClr val="dk1"/>
          </a:fontRef>
        </p:style>
        <p:txBody>
          <a:bodyPr/>
          <a:lstStyle/>
          <a:p>
            <a:pPr algn="ctr"/>
            <a:r>
              <a:rPr lang="ru-RU" b="1" dirty="0">
                <a:solidFill>
                  <a:schemeClr val="tx1"/>
                </a:solidFill>
              </a:rPr>
              <a:t>Ответное письмо</a:t>
            </a:r>
          </a:p>
        </p:txBody>
      </p:sp>
      <p:sp>
        <p:nvSpPr>
          <p:cNvPr id="3" name="Объект 2">
            <a:extLst>
              <a:ext uri="{FF2B5EF4-FFF2-40B4-BE49-F238E27FC236}">
                <a16:creationId xmlns:a16="http://schemas.microsoft.com/office/drawing/2014/main" xmlns="" id="{DF43CF8F-AA48-1B43-000B-475EF7271560}"/>
              </a:ext>
            </a:extLst>
          </p:cNvPr>
          <p:cNvSpPr>
            <a:spLocks noGrp="1"/>
          </p:cNvSpPr>
          <p:nvPr>
            <p:ph idx="1"/>
          </p:nvPr>
        </p:nvSpPr>
        <p:spPr>
          <a:xfrm>
            <a:off x="800100" y="749300"/>
            <a:ext cx="11290300" cy="5880100"/>
          </a:xfrm>
        </p:spPr>
        <p:txBody>
          <a:bodyPr>
            <a:noAutofit/>
          </a:bodyPr>
          <a:lstStyle/>
          <a:p>
            <a:pPr marL="0" indent="0">
              <a:lnSpc>
                <a:spcPct val="100000"/>
              </a:lnSpc>
              <a:spcAft>
                <a:spcPts val="2040"/>
              </a:spcAft>
              <a:buNone/>
            </a:pPr>
            <a:r>
              <a:rPr lang="ru-RU" sz="2400" i="1"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Dear </a:t>
            </a:r>
            <a:r>
              <a:rPr lang="ru-RU" sz="2400" i="1" dirty="0" err="1">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Ben</a:t>
            </a:r>
            <a:r>
              <a:rPr lang="ru-RU" sz="2400" i="1"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Aft>
                <a:spcPts val="2040"/>
              </a:spcAft>
              <a:buNone/>
            </a:pPr>
            <a:r>
              <a:rPr lang="en-US" sz="2400" i="1"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Thank you very much for your letter. It’s always nice to hear from you.</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Aft>
                <a:spcPts val="2040"/>
              </a:spcAft>
              <a:buNone/>
            </a:pPr>
            <a:r>
              <a:rPr lang="en-US" sz="2400" i="1"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In your letter you asked me about films. Well, I can say that I like different kinds of films. But my </a:t>
            </a:r>
            <a:r>
              <a:rPr lang="en-US" sz="2400" i="1" dirty="0" err="1">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favourite</a:t>
            </a:r>
            <a:r>
              <a:rPr lang="en-US" sz="2400" i="1"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 genre is comedy. I’m fond of watching comedies because they make me laugh and feel relaxed.</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Aft>
                <a:spcPts val="2040"/>
              </a:spcAft>
              <a:buNone/>
            </a:pPr>
            <a:r>
              <a:rPr lang="en-US" sz="2400" i="1"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Actually, I prefer going to the cinema as it’s so exciting to watch films on a wide screen with perfect sound. If I had a chance, I would make a film about my city.</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Aft>
                <a:spcPts val="2040"/>
              </a:spcAft>
              <a:buNone/>
            </a:pPr>
            <a:r>
              <a:rPr lang="en-US" sz="2400" i="1"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Well, I’d better go now as I have to do my homework. Write back soon.</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Aft>
                <a:spcPts val="2040"/>
              </a:spcAft>
              <a:buNone/>
            </a:pPr>
            <a:r>
              <a:rPr lang="en-US" sz="2400" i="1"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Best wishes</a:t>
            </a:r>
            <a:r>
              <a:rPr lang="ru-RU" sz="2400" i="1" dirty="0">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Aft>
                <a:spcPts val="2040"/>
              </a:spcAft>
              <a:buNone/>
            </a:pPr>
            <a:r>
              <a:rPr lang="ru-RU" sz="2400" i="1" dirty="0" err="1">
                <a:solidFill>
                  <a:srgbClr val="111111"/>
                </a:solidFill>
                <a:effectLst/>
                <a:latin typeface="Times New Roman" panose="02020603050405020304" pitchFamily="18" charset="0"/>
                <a:ea typeface="Times New Roman" panose="02020603050405020304" pitchFamily="18" charset="0"/>
                <a:cs typeface="Times New Roman" panose="02020603050405020304" pitchFamily="18" charset="0"/>
              </a:rPr>
              <a:t>Kate</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buNone/>
            </a:pPr>
            <a:endParaRPr lang="ru-RU" sz="2400" dirty="0"/>
          </a:p>
        </p:txBody>
      </p:sp>
    </p:spTree>
    <p:extLst>
      <p:ext uri="{BB962C8B-B14F-4D97-AF65-F5344CB8AC3E}">
        <p14:creationId xmlns:p14="http://schemas.microsoft.com/office/powerpoint/2010/main" val="19186892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B5C6812-0486-B179-2439-1AD88EAF3BB1}"/>
              </a:ext>
            </a:extLst>
          </p:cNvPr>
          <p:cNvSpPr>
            <a:spLocks noGrp="1"/>
          </p:cNvSpPr>
          <p:nvPr>
            <p:ph type="title"/>
          </p:nvPr>
        </p:nvSpPr>
        <p:spPr>
          <a:xfrm>
            <a:off x="0" y="0"/>
            <a:ext cx="12192000" cy="762000"/>
          </a:xfrm>
        </p:spPr>
        <p:style>
          <a:lnRef idx="2">
            <a:schemeClr val="dk1"/>
          </a:lnRef>
          <a:fillRef idx="1">
            <a:schemeClr val="lt1"/>
          </a:fillRef>
          <a:effectRef idx="0">
            <a:schemeClr val="dk1"/>
          </a:effectRef>
          <a:fontRef idx="minor">
            <a:schemeClr val="dk1"/>
          </a:fontRef>
        </p:style>
        <p:txBody>
          <a:bodyPr/>
          <a:lstStyle/>
          <a:p>
            <a:pPr algn="ctr"/>
            <a:r>
              <a:rPr lang="ru-RU" b="1" dirty="0">
                <a:solidFill>
                  <a:schemeClr val="tx1"/>
                </a:solidFill>
              </a:rPr>
              <a:t>Клише</a:t>
            </a:r>
          </a:p>
        </p:txBody>
      </p:sp>
      <p:graphicFrame>
        <p:nvGraphicFramePr>
          <p:cNvPr id="4" name="Таблица 3">
            <a:extLst>
              <a:ext uri="{FF2B5EF4-FFF2-40B4-BE49-F238E27FC236}">
                <a16:creationId xmlns:a16="http://schemas.microsoft.com/office/drawing/2014/main" xmlns="" id="{43CD585C-42DE-39B9-4FA8-A3CA305A21ED}"/>
              </a:ext>
            </a:extLst>
          </p:cNvPr>
          <p:cNvGraphicFramePr>
            <a:graphicFrameLocks noGrp="1"/>
          </p:cNvGraphicFramePr>
          <p:nvPr>
            <p:extLst>
              <p:ext uri="{D42A27DB-BD31-4B8C-83A1-F6EECF244321}">
                <p14:modId xmlns:p14="http://schemas.microsoft.com/office/powerpoint/2010/main" val="3921435039"/>
              </p:ext>
            </p:extLst>
          </p:nvPr>
        </p:nvGraphicFramePr>
        <p:xfrm>
          <a:off x="723900" y="838200"/>
          <a:ext cx="6769100" cy="5964174"/>
        </p:xfrm>
        <a:graphic>
          <a:graphicData uri="http://schemas.openxmlformats.org/drawingml/2006/table">
            <a:tbl>
              <a:tblPr firstRow="1" firstCol="1" bandRow="1">
                <a:tableStyleId>{5C22544A-7EE6-4342-B048-85BDC9FD1C3A}</a:tableStyleId>
              </a:tblPr>
              <a:tblGrid>
                <a:gridCol w="1776705">
                  <a:extLst>
                    <a:ext uri="{9D8B030D-6E8A-4147-A177-3AD203B41FA5}">
                      <a16:colId xmlns:a16="http://schemas.microsoft.com/office/drawing/2014/main" xmlns="" val="1439600491"/>
                    </a:ext>
                  </a:extLst>
                </a:gridCol>
                <a:gridCol w="4992395">
                  <a:extLst>
                    <a:ext uri="{9D8B030D-6E8A-4147-A177-3AD203B41FA5}">
                      <a16:colId xmlns:a16="http://schemas.microsoft.com/office/drawing/2014/main" xmlns="" val="415086215"/>
                    </a:ext>
                  </a:extLst>
                </a:gridCol>
              </a:tblGrid>
              <a:tr h="838296">
                <a:tc>
                  <a:txBody>
                    <a:bodyPr/>
                    <a:lstStyle/>
                    <a:p>
                      <a:pPr>
                        <a:lnSpc>
                          <a:spcPct val="107000"/>
                        </a:lnSpc>
                        <a:spcAft>
                          <a:spcPts val="800"/>
                        </a:spcAft>
                      </a:pPr>
                      <a:r>
                        <a:rPr lang="ru-RU" sz="1700">
                          <a:effectLst/>
                        </a:rPr>
                        <a:t>Приветствие (слева)</a:t>
                      </a:r>
                      <a:endParaRPr lang="ru-RU" sz="1700">
                        <a:effectLst/>
                        <a:latin typeface="Calibri" panose="020F0502020204030204" pitchFamily="34" charset="0"/>
                        <a:ea typeface="Calibri" panose="020F0502020204030204" pitchFamily="34" charset="0"/>
                        <a:cs typeface="Times New Roman" panose="02020603050405020304" pitchFamily="18" charset="0"/>
                      </a:endParaRPr>
                    </a:p>
                  </a:txBody>
                  <a:tcPr marL="39545" marR="39545" marT="0" marB="0"/>
                </a:tc>
                <a:tc>
                  <a:txBody>
                    <a:bodyPr/>
                    <a:lstStyle/>
                    <a:p>
                      <a:pPr>
                        <a:lnSpc>
                          <a:spcPct val="107000"/>
                        </a:lnSpc>
                        <a:spcAft>
                          <a:spcPts val="800"/>
                        </a:spcAft>
                      </a:pPr>
                      <a:r>
                        <a:rPr lang="en-US" sz="1700">
                          <a:effectLst/>
                        </a:rPr>
                        <a:t>Dear Ben,</a:t>
                      </a:r>
                      <a:endParaRPr lang="ru-RU" sz="1700">
                        <a:effectLst/>
                      </a:endParaRPr>
                    </a:p>
                    <a:p>
                      <a:pPr>
                        <a:lnSpc>
                          <a:spcPct val="107000"/>
                        </a:lnSpc>
                        <a:spcAft>
                          <a:spcPts val="800"/>
                        </a:spcAft>
                      </a:pPr>
                      <a:r>
                        <a:rPr lang="en-US" sz="1700">
                          <a:effectLst/>
                        </a:rPr>
                        <a:t>Hello Ben,</a:t>
                      </a:r>
                      <a:endParaRPr lang="ru-RU" sz="1700">
                        <a:effectLst/>
                      </a:endParaRPr>
                    </a:p>
                    <a:p>
                      <a:pPr>
                        <a:lnSpc>
                          <a:spcPct val="107000"/>
                        </a:lnSpc>
                        <a:spcAft>
                          <a:spcPts val="800"/>
                        </a:spcAft>
                      </a:pPr>
                      <a:r>
                        <a:rPr lang="en-US" sz="1700">
                          <a:effectLst/>
                        </a:rPr>
                        <a:t>Hi Ben,</a:t>
                      </a:r>
                      <a:endParaRPr lang="ru-RU" sz="1700">
                        <a:effectLst/>
                      </a:endParaRPr>
                    </a:p>
                    <a:p>
                      <a:pPr>
                        <a:lnSpc>
                          <a:spcPct val="107000"/>
                        </a:lnSpc>
                        <a:spcAft>
                          <a:spcPts val="800"/>
                        </a:spcAft>
                      </a:pPr>
                      <a:r>
                        <a:rPr lang="ru-RU" sz="1700">
                          <a:effectLst/>
                        </a:rPr>
                        <a:t>Ben,</a:t>
                      </a:r>
                      <a:endParaRPr lang="ru-RU" sz="1700">
                        <a:effectLst/>
                        <a:latin typeface="Calibri" panose="020F0502020204030204" pitchFamily="34" charset="0"/>
                        <a:ea typeface="Calibri" panose="020F0502020204030204" pitchFamily="34" charset="0"/>
                        <a:cs typeface="Times New Roman" panose="02020603050405020304" pitchFamily="18" charset="0"/>
                      </a:endParaRPr>
                    </a:p>
                  </a:txBody>
                  <a:tcPr marL="39545" marR="39545" marT="0" marB="0"/>
                </a:tc>
                <a:extLst>
                  <a:ext uri="{0D108BD9-81ED-4DB2-BD59-A6C34878D82A}">
                    <a16:rowId xmlns:a16="http://schemas.microsoft.com/office/drawing/2014/main" xmlns="" val="265433705"/>
                  </a:ext>
                </a:extLst>
              </a:tr>
              <a:tr h="4267104">
                <a:tc>
                  <a:txBody>
                    <a:bodyPr/>
                    <a:lstStyle/>
                    <a:p>
                      <a:pPr>
                        <a:lnSpc>
                          <a:spcPct val="107000"/>
                        </a:lnSpc>
                        <a:spcAft>
                          <a:spcPts val="2040"/>
                        </a:spcAft>
                      </a:pPr>
                      <a:r>
                        <a:rPr lang="ru-RU" sz="1700" dirty="0">
                          <a:effectLst/>
                        </a:rPr>
                        <a:t>Вводные фразы</a:t>
                      </a:r>
                    </a:p>
                    <a:p>
                      <a:pPr>
                        <a:lnSpc>
                          <a:spcPct val="107000"/>
                        </a:lnSpc>
                        <a:spcAft>
                          <a:spcPts val="2040"/>
                        </a:spcAft>
                      </a:pPr>
                      <a:r>
                        <a:rPr lang="ru-RU" sz="1700" dirty="0">
                          <a:effectLst/>
                        </a:rPr>
                        <a:t>благодарность за письмо и/или выражение положительных эмоций от его получения</a:t>
                      </a:r>
                    </a:p>
                    <a:p>
                      <a:pPr>
                        <a:lnSpc>
                          <a:spcPct val="107000"/>
                        </a:lnSpc>
                        <a:spcAft>
                          <a:spcPts val="2040"/>
                        </a:spcAft>
                      </a:pPr>
                      <a:r>
                        <a:rPr lang="ru-RU" sz="1700" dirty="0">
                          <a:effectLst/>
                        </a:rPr>
                        <a:t>!С новой строчки!</a:t>
                      </a:r>
                      <a:endParaRPr lang="ru-RU"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39545" marR="39545" marT="0" marB="0"/>
                </a:tc>
                <a:tc>
                  <a:txBody>
                    <a:bodyPr/>
                    <a:lstStyle/>
                    <a:p>
                      <a:pPr>
                        <a:lnSpc>
                          <a:spcPct val="107000"/>
                        </a:lnSpc>
                        <a:spcAft>
                          <a:spcPts val="2040"/>
                        </a:spcAft>
                      </a:pPr>
                      <a:r>
                        <a:rPr lang="en-US" sz="1700" dirty="0">
                          <a:effectLst/>
                        </a:rPr>
                        <a:t>Thanks for your recent email.</a:t>
                      </a:r>
                      <a:endParaRPr lang="ru-RU" sz="1700" dirty="0">
                        <a:effectLst/>
                      </a:endParaRPr>
                    </a:p>
                    <a:p>
                      <a:pPr>
                        <a:lnSpc>
                          <a:spcPct val="107000"/>
                        </a:lnSpc>
                        <a:spcAft>
                          <a:spcPts val="2040"/>
                        </a:spcAft>
                      </a:pPr>
                      <a:r>
                        <a:rPr lang="en-US" sz="1700" dirty="0">
                          <a:effectLst/>
                        </a:rPr>
                        <a:t>Thanks for your message/letter.</a:t>
                      </a:r>
                      <a:endParaRPr lang="ru-RU" sz="1700" dirty="0">
                        <a:effectLst/>
                      </a:endParaRPr>
                    </a:p>
                    <a:p>
                      <a:pPr>
                        <a:lnSpc>
                          <a:spcPct val="107000"/>
                        </a:lnSpc>
                        <a:spcAft>
                          <a:spcPts val="2040"/>
                        </a:spcAft>
                      </a:pPr>
                      <a:r>
                        <a:rPr lang="en-US" sz="1700" dirty="0">
                          <a:effectLst/>
                        </a:rPr>
                        <a:t>Thanks for writing to me.</a:t>
                      </a:r>
                      <a:endParaRPr lang="ru-RU" sz="1700" dirty="0">
                        <a:effectLst/>
                      </a:endParaRPr>
                    </a:p>
                    <a:p>
                      <a:pPr>
                        <a:lnSpc>
                          <a:spcPct val="107000"/>
                        </a:lnSpc>
                        <a:spcAft>
                          <a:spcPts val="2040"/>
                        </a:spcAft>
                      </a:pPr>
                      <a:r>
                        <a:rPr lang="en-US" sz="1700" dirty="0">
                          <a:effectLst/>
                        </a:rPr>
                        <a:t>Thanks for your message. I was very glad to hear from you again.</a:t>
                      </a:r>
                      <a:endParaRPr lang="ru-RU" sz="1700" dirty="0">
                        <a:effectLst/>
                      </a:endParaRPr>
                    </a:p>
                    <a:p>
                      <a:pPr>
                        <a:lnSpc>
                          <a:spcPct val="107000"/>
                        </a:lnSpc>
                        <a:spcAft>
                          <a:spcPts val="2040"/>
                        </a:spcAft>
                      </a:pPr>
                      <a:r>
                        <a:rPr lang="en-US" sz="1700" dirty="0">
                          <a:effectLst/>
                        </a:rPr>
                        <a:t>Thanks for writing to me. I’m always glad to get messages from you.</a:t>
                      </a:r>
                      <a:endParaRPr lang="ru-RU" sz="1700" dirty="0">
                        <a:effectLst/>
                      </a:endParaRPr>
                    </a:p>
                    <a:p>
                      <a:pPr>
                        <a:lnSpc>
                          <a:spcPct val="107000"/>
                        </a:lnSpc>
                        <a:spcAft>
                          <a:spcPts val="2040"/>
                        </a:spcAft>
                      </a:pPr>
                      <a:r>
                        <a:rPr lang="en-US" sz="1700" dirty="0">
                          <a:effectLst/>
                        </a:rPr>
                        <a:t>I am glad to receive a letter from you. </a:t>
                      </a:r>
                      <a:endParaRPr lang="ru-RU" sz="1700" dirty="0">
                        <a:effectLst/>
                      </a:endParaRPr>
                    </a:p>
                    <a:p>
                      <a:pPr>
                        <a:lnSpc>
                          <a:spcPct val="107000"/>
                        </a:lnSpc>
                        <a:spcAft>
                          <a:spcPts val="2040"/>
                        </a:spcAft>
                      </a:pPr>
                      <a:r>
                        <a:rPr lang="en-US" sz="1700" dirty="0">
                          <a:effectLst/>
                        </a:rPr>
                        <a:t>Sorry I haven’t written for so long.</a:t>
                      </a:r>
                      <a:endParaRPr lang="ru-RU" sz="1700" dirty="0">
                        <a:effectLst/>
                      </a:endParaRPr>
                    </a:p>
                    <a:p>
                      <a:pPr>
                        <a:lnSpc>
                          <a:spcPct val="107000"/>
                        </a:lnSpc>
                        <a:spcAft>
                          <a:spcPts val="2040"/>
                        </a:spcAft>
                      </a:pPr>
                      <a:r>
                        <a:rPr lang="en-US" sz="1700" dirty="0">
                          <a:effectLst/>
                        </a:rPr>
                        <a:t>It was great to hear from you!</a:t>
                      </a:r>
                      <a:endParaRPr lang="ru-RU"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39545" marR="39545" marT="0" marB="0"/>
                </a:tc>
                <a:extLst>
                  <a:ext uri="{0D108BD9-81ED-4DB2-BD59-A6C34878D82A}">
                    <a16:rowId xmlns:a16="http://schemas.microsoft.com/office/drawing/2014/main" xmlns="" val="2668333510"/>
                  </a:ext>
                </a:extLst>
              </a:tr>
            </a:tbl>
          </a:graphicData>
        </a:graphic>
      </p:graphicFrame>
      <p:graphicFrame>
        <p:nvGraphicFramePr>
          <p:cNvPr id="5" name="Таблица 4">
            <a:extLst>
              <a:ext uri="{FF2B5EF4-FFF2-40B4-BE49-F238E27FC236}">
                <a16:creationId xmlns:a16="http://schemas.microsoft.com/office/drawing/2014/main" xmlns="" id="{BEE8AEB7-0D14-2525-7C25-3FCBE469AA80}"/>
              </a:ext>
            </a:extLst>
          </p:cNvPr>
          <p:cNvGraphicFramePr>
            <a:graphicFrameLocks noGrp="1"/>
          </p:cNvGraphicFramePr>
          <p:nvPr>
            <p:extLst>
              <p:ext uri="{D42A27DB-BD31-4B8C-83A1-F6EECF244321}">
                <p14:modId xmlns:p14="http://schemas.microsoft.com/office/powerpoint/2010/main" val="1092709496"/>
              </p:ext>
            </p:extLst>
          </p:nvPr>
        </p:nvGraphicFramePr>
        <p:xfrm>
          <a:off x="7620000" y="960120"/>
          <a:ext cx="4389437" cy="5712206"/>
        </p:xfrm>
        <a:graphic>
          <a:graphicData uri="http://schemas.openxmlformats.org/drawingml/2006/table">
            <a:tbl>
              <a:tblPr firstRow="1" firstCol="1" bandRow="1">
                <a:tableStyleId>{5C22544A-7EE6-4342-B048-85BDC9FD1C3A}</a:tableStyleId>
              </a:tblPr>
              <a:tblGrid>
                <a:gridCol w="4389437">
                  <a:extLst>
                    <a:ext uri="{9D8B030D-6E8A-4147-A177-3AD203B41FA5}">
                      <a16:colId xmlns:a16="http://schemas.microsoft.com/office/drawing/2014/main" xmlns="" val="3119585964"/>
                    </a:ext>
                  </a:extLst>
                </a:gridCol>
              </a:tblGrid>
              <a:tr h="3450860">
                <a:tc>
                  <a:txBody>
                    <a:bodyPr/>
                    <a:lstStyle/>
                    <a:p>
                      <a:pPr>
                        <a:lnSpc>
                          <a:spcPct val="107000"/>
                        </a:lnSpc>
                        <a:spcAft>
                          <a:spcPts val="2040"/>
                        </a:spcAft>
                      </a:pPr>
                      <a:r>
                        <a:rPr lang="ru-RU" sz="2400" dirty="0">
                          <a:effectLst/>
                        </a:rPr>
                        <a:t>Реакция на новость, которую поведал нам друг не обязательна. Более того если будут просто даны фразы</a:t>
                      </a:r>
                    </a:p>
                    <a:p>
                      <a:pPr>
                        <a:lnSpc>
                          <a:spcPct val="107000"/>
                        </a:lnSpc>
                        <a:spcAft>
                          <a:spcPts val="2040"/>
                        </a:spcAft>
                      </a:pPr>
                      <a:r>
                        <a:rPr lang="ru-RU" sz="2400" dirty="0">
                          <a:effectLst/>
                        </a:rPr>
                        <a:t> “</a:t>
                      </a:r>
                      <a:r>
                        <a:rPr lang="ru-RU" sz="2400" dirty="0" err="1">
                          <a:effectLst/>
                        </a:rPr>
                        <a:t>Oh</a:t>
                      </a:r>
                      <a:r>
                        <a:rPr lang="ru-RU" sz="2400" dirty="0">
                          <a:effectLst/>
                        </a:rPr>
                        <a:t>, </a:t>
                      </a:r>
                      <a:r>
                        <a:rPr lang="ru-RU" sz="2400" dirty="0" err="1">
                          <a:effectLst/>
                        </a:rPr>
                        <a:t>what</a:t>
                      </a:r>
                      <a:r>
                        <a:rPr lang="ru-RU" sz="2400" dirty="0">
                          <a:effectLst/>
                        </a:rPr>
                        <a:t> </a:t>
                      </a:r>
                      <a:r>
                        <a:rPr lang="ru-RU" sz="2400" dirty="0" err="1">
                          <a:effectLst/>
                        </a:rPr>
                        <a:t>great</a:t>
                      </a:r>
                      <a:r>
                        <a:rPr lang="ru-RU" sz="2400" dirty="0">
                          <a:effectLst/>
                        </a:rPr>
                        <a:t> </a:t>
                      </a:r>
                      <a:r>
                        <a:rPr lang="ru-RU" sz="2400" dirty="0" err="1">
                          <a:effectLst/>
                        </a:rPr>
                        <a:t>news</a:t>
                      </a:r>
                      <a:r>
                        <a:rPr lang="ru-RU" sz="2400" dirty="0">
                          <a:effectLst/>
                        </a:rPr>
                        <a:t>!” </a:t>
                      </a:r>
                    </a:p>
                    <a:p>
                      <a:pPr>
                        <a:lnSpc>
                          <a:spcPct val="107000"/>
                        </a:lnSpc>
                        <a:spcAft>
                          <a:spcPts val="2040"/>
                        </a:spcAft>
                      </a:pPr>
                      <a:r>
                        <a:rPr lang="ru-RU" sz="2400" dirty="0">
                          <a:effectLst/>
                        </a:rPr>
                        <a:t>или</a:t>
                      </a:r>
                    </a:p>
                    <a:p>
                      <a:pPr>
                        <a:lnSpc>
                          <a:spcPct val="107000"/>
                        </a:lnSpc>
                        <a:spcAft>
                          <a:spcPts val="2040"/>
                        </a:spcAft>
                      </a:pPr>
                      <a:r>
                        <a:rPr lang="ru-RU" sz="2400" dirty="0">
                          <a:effectLst/>
                        </a:rPr>
                        <a:t> “My </a:t>
                      </a:r>
                      <a:r>
                        <a:rPr lang="ru-RU" sz="2400" dirty="0" err="1">
                          <a:effectLst/>
                        </a:rPr>
                        <a:t>congratulations</a:t>
                      </a:r>
                      <a:r>
                        <a:rPr lang="ru-RU" sz="2400" dirty="0">
                          <a:effectLst/>
                        </a:rPr>
                        <a:t>!” </a:t>
                      </a:r>
                    </a:p>
                    <a:p>
                      <a:pPr>
                        <a:lnSpc>
                          <a:spcPct val="107000"/>
                        </a:lnSpc>
                        <a:spcAft>
                          <a:spcPts val="2040"/>
                        </a:spcAft>
                      </a:pPr>
                      <a:r>
                        <a:rPr lang="ru-RU" sz="2400" dirty="0">
                          <a:effectLst/>
                        </a:rPr>
                        <a:t>без пояснения, о какой новости идёт речь или с чем поздравляет автор ответного письма, то будет нарушение по логике.</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628567330"/>
                  </a:ext>
                </a:extLst>
              </a:tr>
            </a:tbl>
          </a:graphicData>
        </a:graphic>
      </p:graphicFrame>
    </p:spTree>
    <p:extLst>
      <p:ext uri="{BB962C8B-B14F-4D97-AF65-F5344CB8AC3E}">
        <p14:creationId xmlns:p14="http://schemas.microsoft.com/office/powerpoint/2010/main" val="25556501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B5C6812-0486-B179-2439-1AD88EAF3BB1}"/>
              </a:ext>
            </a:extLst>
          </p:cNvPr>
          <p:cNvSpPr>
            <a:spLocks noGrp="1"/>
          </p:cNvSpPr>
          <p:nvPr>
            <p:ph type="title"/>
          </p:nvPr>
        </p:nvSpPr>
        <p:spPr>
          <a:xfrm>
            <a:off x="0" y="0"/>
            <a:ext cx="12192000" cy="762000"/>
          </a:xfrm>
        </p:spPr>
        <p:style>
          <a:lnRef idx="2">
            <a:schemeClr val="dk1"/>
          </a:lnRef>
          <a:fillRef idx="1">
            <a:schemeClr val="lt1"/>
          </a:fillRef>
          <a:effectRef idx="0">
            <a:schemeClr val="dk1"/>
          </a:effectRef>
          <a:fontRef idx="minor">
            <a:schemeClr val="dk1"/>
          </a:fontRef>
        </p:style>
        <p:txBody>
          <a:bodyPr/>
          <a:lstStyle/>
          <a:p>
            <a:pPr algn="ctr"/>
            <a:r>
              <a:rPr lang="ru-RU" b="1" dirty="0">
                <a:solidFill>
                  <a:schemeClr val="tx1"/>
                </a:solidFill>
              </a:rPr>
              <a:t>Клише</a:t>
            </a:r>
          </a:p>
        </p:txBody>
      </p:sp>
      <p:graphicFrame>
        <p:nvGraphicFramePr>
          <p:cNvPr id="7" name="Таблица 6">
            <a:extLst>
              <a:ext uri="{FF2B5EF4-FFF2-40B4-BE49-F238E27FC236}">
                <a16:creationId xmlns:a16="http://schemas.microsoft.com/office/drawing/2014/main" xmlns="" id="{DA03630D-1EB6-AD21-E0AD-646121DBE78F}"/>
              </a:ext>
            </a:extLst>
          </p:cNvPr>
          <p:cNvGraphicFramePr>
            <a:graphicFrameLocks noGrp="1"/>
          </p:cNvGraphicFramePr>
          <p:nvPr>
            <p:extLst>
              <p:ext uri="{D42A27DB-BD31-4B8C-83A1-F6EECF244321}">
                <p14:modId xmlns:p14="http://schemas.microsoft.com/office/powerpoint/2010/main" val="3029936027"/>
              </p:ext>
            </p:extLst>
          </p:nvPr>
        </p:nvGraphicFramePr>
        <p:xfrm>
          <a:off x="699682" y="762000"/>
          <a:ext cx="5294718" cy="6096000"/>
        </p:xfrm>
        <a:graphic>
          <a:graphicData uri="http://schemas.openxmlformats.org/drawingml/2006/table">
            <a:tbl>
              <a:tblPr firstRow="1" firstCol="1" bandRow="1">
                <a:tableStyleId>{5C22544A-7EE6-4342-B048-85BDC9FD1C3A}</a:tableStyleId>
              </a:tblPr>
              <a:tblGrid>
                <a:gridCol w="1330034">
                  <a:extLst>
                    <a:ext uri="{9D8B030D-6E8A-4147-A177-3AD203B41FA5}">
                      <a16:colId xmlns:a16="http://schemas.microsoft.com/office/drawing/2014/main" xmlns="" val="695392648"/>
                    </a:ext>
                  </a:extLst>
                </a:gridCol>
                <a:gridCol w="3964684">
                  <a:extLst>
                    <a:ext uri="{9D8B030D-6E8A-4147-A177-3AD203B41FA5}">
                      <a16:colId xmlns:a16="http://schemas.microsoft.com/office/drawing/2014/main" xmlns="" val="677549678"/>
                    </a:ext>
                  </a:extLst>
                </a:gridCol>
              </a:tblGrid>
              <a:tr h="6096000">
                <a:tc>
                  <a:txBody>
                    <a:bodyPr/>
                    <a:lstStyle/>
                    <a:p>
                      <a:pPr>
                        <a:lnSpc>
                          <a:spcPct val="107000"/>
                        </a:lnSpc>
                        <a:spcAft>
                          <a:spcPts val="2040"/>
                        </a:spcAft>
                      </a:pPr>
                      <a:r>
                        <a:rPr lang="ru-RU" sz="2000">
                          <a:effectLst/>
                        </a:rPr>
                        <a:t>Переход к вопросам (ответы на его вопросы)</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55453" marR="55453" marT="0" marB="0"/>
                </a:tc>
                <a:tc>
                  <a:txBody>
                    <a:bodyPr/>
                    <a:lstStyle/>
                    <a:p>
                      <a:pPr>
                        <a:lnSpc>
                          <a:spcPct val="107000"/>
                        </a:lnSpc>
                        <a:spcAft>
                          <a:spcPts val="2040"/>
                        </a:spcAft>
                      </a:pPr>
                      <a:r>
                        <a:rPr lang="en-US" sz="2000" dirty="0">
                          <a:effectLst/>
                        </a:rPr>
                        <a:t>You asked me about… Well, I can say that…</a:t>
                      </a:r>
                      <a:endParaRPr lang="ru-RU" sz="2000" dirty="0">
                        <a:effectLst/>
                      </a:endParaRPr>
                    </a:p>
                    <a:p>
                      <a:pPr>
                        <a:lnSpc>
                          <a:spcPct val="107000"/>
                        </a:lnSpc>
                        <a:spcAft>
                          <a:spcPts val="2040"/>
                        </a:spcAft>
                      </a:pPr>
                      <a:r>
                        <a:rPr lang="en-US" sz="2000" dirty="0">
                          <a:effectLst/>
                        </a:rPr>
                        <a:t>As you are interested in… I’d like to tell you that…</a:t>
                      </a:r>
                      <a:endParaRPr lang="ru-RU" sz="2000" dirty="0">
                        <a:effectLst/>
                      </a:endParaRPr>
                    </a:p>
                    <a:p>
                      <a:pPr>
                        <a:lnSpc>
                          <a:spcPct val="107000"/>
                        </a:lnSpc>
                        <a:spcAft>
                          <a:spcPts val="2040"/>
                        </a:spcAft>
                      </a:pPr>
                      <a:r>
                        <a:rPr lang="en-US" sz="2000" dirty="0">
                          <a:effectLst/>
                        </a:rPr>
                        <a:t>In your email you asked (ask) me about…</a:t>
                      </a:r>
                      <a:endParaRPr lang="ru-RU" sz="2000" dirty="0">
                        <a:effectLst/>
                      </a:endParaRPr>
                    </a:p>
                    <a:p>
                      <a:pPr>
                        <a:lnSpc>
                          <a:spcPct val="107000"/>
                        </a:lnSpc>
                        <a:spcAft>
                          <a:spcPts val="2040"/>
                        </a:spcAft>
                      </a:pPr>
                      <a:r>
                        <a:rPr lang="en-US" sz="2000" dirty="0">
                          <a:effectLst/>
                        </a:rPr>
                        <a:t>In your email you ask me about… Now I’m ready to answer your questions.</a:t>
                      </a:r>
                      <a:endParaRPr lang="ru-RU" sz="2000" dirty="0">
                        <a:effectLst/>
                      </a:endParaRPr>
                    </a:p>
                    <a:p>
                      <a:pPr>
                        <a:lnSpc>
                          <a:spcPct val="107000"/>
                        </a:lnSpc>
                        <a:spcAft>
                          <a:spcPts val="2040"/>
                        </a:spcAft>
                      </a:pPr>
                      <a:r>
                        <a:rPr lang="en-US" sz="2000" dirty="0">
                          <a:effectLst/>
                        </a:rPr>
                        <a:t>I’m happy to answer your questions.</a:t>
                      </a:r>
                      <a:endParaRPr lang="ru-RU" sz="2000" dirty="0">
                        <a:effectLst/>
                      </a:endParaRPr>
                    </a:p>
                    <a:p>
                      <a:pPr>
                        <a:lnSpc>
                          <a:spcPct val="107000"/>
                        </a:lnSpc>
                        <a:spcAft>
                          <a:spcPts val="2040"/>
                        </a:spcAft>
                      </a:pPr>
                      <a:r>
                        <a:rPr lang="en-US" sz="2000" dirty="0">
                          <a:effectLst/>
                        </a:rPr>
                        <a:t>I’m sorry I couldn’t answer earlier because I was busy with my exams.</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3" marR="55453" marT="0" marB="0"/>
                </a:tc>
                <a:extLst>
                  <a:ext uri="{0D108BD9-81ED-4DB2-BD59-A6C34878D82A}">
                    <a16:rowId xmlns:a16="http://schemas.microsoft.com/office/drawing/2014/main" xmlns="" val="3999227465"/>
                  </a:ext>
                </a:extLst>
              </a:tr>
            </a:tbl>
          </a:graphicData>
        </a:graphic>
      </p:graphicFrame>
      <p:graphicFrame>
        <p:nvGraphicFramePr>
          <p:cNvPr id="8" name="Таблица 7">
            <a:extLst>
              <a:ext uri="{FF2B5EF4-FFF2-40B4-BE49-F238E27FC236}">
                <a16:creationId xmlns:a16="http://schemas.microsoft.com/office/drawing/2014/main" xmlns="" id="{E5C5E46F-22AC-B751-0EF8-9CDE6316CF59}"/>
              </a:ext>
            </a:extLst>
          </p:cNvPr>
          <p:cNvGraphicFramePr>
            <a:graphicFrameLocks noGrp="1"/>
          </p:cNvGraphicFramePr>
          <p:nvPr>
            <p:extLst>
              <p:ext uri="{D42A27DB-BD31-4B8C-83A1-F6EECF244321}">
                <p14:modId xmlns:p14="http://schemas.microsoft.com/office/powerpoint/2010/main" val="1784576679"/>
              </p:ext>
            </p:extLst>
          </p:nvPr>
        </p:nvGraphicFramePr>
        <p:xfrm>
          <a:off x="5994401" y="762000"/>
          <a:ext cx="6197600" cy="6096000"/>
        </p:xfrm>
        <a:graphic>
          <a:graphicData uri="http://schemas.openxmlformats.org/drawingml/2006/table">
            <a:tbl>
              <a:tblPr firstRow="1" firstCol="1" bandRow="1">
                <a:tableStyleId>{5C22544A-7EE6-4342-B048-85BDC9FD1C3A}</a:tableStyleId>
              </a:tblPr>
              <a:tblGrid>
                <a:gridCol w="1407309">
                  <a:extLst>
                    <a:ext uri="{9D8B030D-6E8A-4147-A177-3AD203B41FA5}">
                      <a16:colId xmlns:a16="http://schemas.microsoft.com/office/drawing/2014/main" xmlns="" val="1406748260"/>
                    </a:ext>
                  </a:extLst>
                </a:gridCol>
                <a:gridCol w="4790291">
                  <a:extLst>
                    <a:ext uri="{9D8B030D-6E8A-4147-A177-3AD203B41FA5}">
                      <a16:colId xmlns:a16="http://schemas.microsoft.com/office/drawing/2014/main" xmlns="" val="2244798240"/>
                    </a:ext>
                  </a:extLst>
                </a:gridCol>
              </a:tblGrid>
              <a:tr h="6096000">
                <a:tc>
                  <a:txBody>
                    <a:bodyPr/>
                    <a:lstStyle/>
                    <a:p>
                      <a:pPr>
                        <a:lnSpc>
                          <a:spcPct val="107000"/>
                        </a:lnSpc>
                        <a:spcAft>
                          <a:spcPts val="2040"/>
                        </a:spcAft>
                      </a:pPr>
                      <a:r>
                        <a:rPr lang="ru-RU" sz="2000" dirty="0">
                          <a:effectLst/>
                        </a:rPr>
                        <a:t>Слова связки</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2000" dirty="0">
                          <a:effectLst/>
                        </a:rPr>
                        <a:t>As for me</a:t>
                      </a:r>
                      <a:r>
                        <a:rPr lang="ru-RU" sz="2000" dirty="0">
                          <a:effectLst/>
                        </a:rPr>
                        <a:t>, — Что касается меня…</a:t>
                      </a:r>
                    </a:p>
                    <a:p>
                      <a:pPr>
                        <a:lnSpc>
                          <a:spcPct val="107000"/>
                        </a:lnSpc>
                        <a:spcAft>
                          <a:spcPts val="800"/>
                        </a:spcAft>
                      </a:pPr>
                      <a:r>
                        <a:rPr lang="en-US" sz="2000" dirty="0">
                          <a:effectLst/>
                        </a:rPr>
                        <a:t>Well, in my opinion, — </a:t>
                      </a:r>
                      <a:r>
                        <a:rPr lang="ru-RU" sz="2000" dirty="0">
                          <a:effectLst/>
                        </a:rPr>
                        <a:t>По моему мнению</a:t>
                      </a:r>
                      <a:r>
                        <a:rPr lang="en-US" sz="2000" dirty="0">
                          <a:effectLst/>
                        </a:rPr>
                        <a:t>…</a:t>
                      </a:r>
                      <a:endParaRPr lang="ru-RU" sz="2000" dirty="0">
                        <a:effectLst/>
                      </a:endParaRPr>
                    </a:p>
                    <a:p>
                      <a:pPr>
                        <a:lnSpc>
                          <a:spcPct val="107000"/>
                        </a:lnSpc>
                        <a:spcAft>
                          <a:spcPts val="800"/>
                        </a:spcAft>
                      </a:pPr>
                      <a:r>
                        <a:rPr lang="en-US" sz="2000" dirty="0">
                          <a:effectLst/>
                        </a:rPr>
                        <a:t>As far as I know, — </a:t>
                      </a:r>
                      <a:r>
                        <a:rPr lang="ru-RU" sz="2000" dirty="0">
                          <a:effectLst/>
                        </a:rPr>
                        <a:t>Насколько я знаю</a:t>
                      </a:r>
                      <a:r>
                        <a:rPr lang="en-US" sz="2000" dirty="0">
                          <a:effectLst/>
                        </a:rPr>
                        <a:t>…</a:t>
                      </a:r>
                      <a:endParaRPr lang="ru-RU" sz="2000" dirty="0">
                        <a:effectLst/>
                      </a:endParaRPr>
                    </a:p>
                    <a:p>
                      <a:pPr>
                        <a:lnSpc>
                          <a:spcPct val="107000"/>
                        </a:lnSpc>
                        <a:spcAft>
                          <a:spcPts val="800"/>
                        </a:spcAft>
                      </a:pPr>
                      <a:r>
                        <a:rPr lang="en-US" sz="2000" dirty="0">
                          <a:effectLst/>
                        </a:rPr>
                        <a:t>As for my exam</a:t>
                      </a:r>
                      <a:r>
                        <a:rPr lang="ru-RU" sz="2000" dirty="0">
                          <a:effectLst/>
                        </a:rPr>
                        <a:t>, — Что касается моего экзамена…</a:t>
                      </a:r>
                    </a:p>
                    <a:p>
                      <a:pPr>
                        <a:lnSpc>
                          <a:spcPct val="107000"/>
                        </a:lnSpc>
                        <a:spcAft>
                          <a:spcPts val="800"/>
                        </a:spcAft>
                      </a:pPr>
                      <a:r>
                        <a:rPr lang="en-US" sz="2000" dirty="0">
                          <a:effectLst/>
                        </a:rPr>
                        <a:t>Moreover</a:t>
                      </a:r>
                      <a:r>
                        <a:rPr lang="ru-RU" sz="2000" dirty="0">
                          <a:effectLst/>
                        </a:rPr>
                        <a:t> — Более того</a:t>
                      </a:r>
                    </a:p>
                    <a:p>
                      <a:pPr>
                        <a:lnSpc>
                          <a:spcPct val="107000"/>
                        </a:lnSpc>
                        <a:spcAft>
                          <a:spcPts val="800"/>
                        </a:spcAft>
                      </a:pPr>
                      <a:r>
                        <a:rPr lang="en-US" sz="2000" dirty="0">
                          <a:effectLst/>
                        </a:rPr>
                        <a:t>First</a:t>
                      </a:r>
                      <a:r>
                        <a:rPr lang="ru-RU" sz="2000" dirty="0">
                          <a:effectLst/>
                        </a:rPr>
                        <a:t> — Во-первых</a:t>
                      </a:r>
                    </a:p>
                    <a:p>
                      <a:pPr>
                        <a:lnSpc>
                          <a:spcPct val="107000"/>
                        </a:lnSpc>
                        <a:spcAft>
                          <a:spcPts val="800"/>
                        </a:spcAft>
                      </a:pPr>
                      <a:r>
                        <a:rPr lang="en-US" sz="2000" dirty="0">
                          <a:effectLst/>
                        </a:rPr>
                        <a:t>Frankly speaking</a:t>
                      </a:r>
                      <a:r>
                        <a:rPr lang="ru-RU" sz="2000" dirty="0">
                          <a:effectLst/>
                        </a:rPr>
                        <a:t> — Откровенно говоря</a:t>
                      </a:r>
                    </a:p>
                    <a:p>
                      <a:pPr>
                        <a:lnSpc>
                          <a:spcPct val="107000"/>
                        </a:lnSpc>
                        <a:spcAft>
                          <a:spcPts val="800"/>
                        </a:spcAft>
                      </a:pPr>
                      <a:r>
                        <a:rPr lang="en-US" sz="2000" dirty="0">
                          <a:effectLst/>
                        </a:rPr>
                        <a:t>However</a:t>
                      </a:r>
                      <a:r>
                        <a:rPr lang="ru-RU" sz="2000" dirty="0">
                          <a:effectLst/>
                        </a:rPr>
                        <a:t> — Однако</a:t>
                      </a:r>
                    </a:p>
                    <a:p>
                      <a:pPr>
                        <a:lnSpc>
                          <a:spcPct val="107000"/>
                        </a:lnSpc>
                        <a:spcAft>
                          <a:spcPts val="800"/>
                        </a:spcAft>
                      </a:pPr>
                      <a:r>
                        <a:rPr lang="en-US" sz="2000" dirty="0">
                          <a:effectLst/>
                        </a:rPr>
                        <a:t>By the way</a:t>
                      </a:r>
                      <a:r>
                        <a:rPr lang="ru-RU" sz="2000" dirty="0">
                          <a:effectLst/>
                        </a:rPr>
                        <a:t> — Между прочим</a:t>
                      </a:r>
                    </a:p>
                    <a:p>
                      <a:pPr>
                        <a:lnSpc>
                          <a:spcPct val="107000"/>
                        </a:lnSpc>
                        <a:spcAft>
                          <a:spcPts val="800"/>
                        </a:spcAft>
                      </a:pPr>
                      <a:r>
                        <a:rPr lang="en-US" sz="2000" dirty="0">
                          <a:effectLst/>
                        </a:rPr>
                        <a:t>Anyway</a:t>
                      </a:r>
                      <a:r>
                        <a:rPr lang="ru-RU" sz="2000" dirty="0">
                          <a:effectLst/>
                        </a:rPr>
                        <a:t> — В любом случае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146521622"/>
                  </a:ext>
                </a:extLst>
              </a:tr>
            </a:tbl>
          </a:graphicData>
        </a:graphic>
      </p:graphicFrame>
    </p:spTree>
    <p:extLst>
      <p:ext uri="{BB962C8B-B14F-4D97-AF65-F5344CB8AC3E}">
        <p14:creationId xmlns:p14="http://schemas.microsoft.com/office/powerpoint/2010/main" val="36626994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B5C6812-0486-B179-2439-1AD88EAF3BB1}"/>
              </a:ext>
            </a:extLst>
          </p:cNvPr>
          <p:cNvSpPr>
            <a:spLocks noGrp="1"/>
          </p:cNvSpPr>
          <p:nvPr>
            <p:ph type="title"/>
          </p:nvPr>
        </p:nvSpPr>
        <p:spPr>
          <a:xfrm>
            <a:off x="0" y="0"/>
            <a:ext cx="12192000" cy="762000"/>
          </a:xfrm>
        </p:spPr>
        <p:style>
          <a:lnRef idx="2">
            <a:schemeClr val="dk1"/>
          </a:lnRef>
          <a:fillRef idx="1">
            <a:schemeClr val="lt1"/>
          </a:fillRef>
          <a:effectRef idx="0">
            <a:schemeClr val="dk1"/>
          </a:effectRef>
          <a:fontRef idx="minor">
            <a:schemeClr val="dk1"/>
          </a:fontRef>
        </p:style>
        <p:txBody>
          <a:bodyPr/>
          <a:lstStyle/>
          <a:p>
            <a:pPr algn="ctr"/>
            <a:r>
              <a:rPr lang="ru-RU" b="1" dirty="0">
                <a:solidFill>
                  <a:schemeClr val="tx1"/>
                </a:solidFill>
              </a:rPr>
              <a:t>Клише</a:t>
            </a:r>
          </a:p>
        </p:txBody>
      </p:sp>
      <p:graphicFrame>
        <p:nvGraphicFramePr>
          <p:cNvPr id="7" name="Таблица 6">
            <a:extLst>
              <a:ext uri="{FF2B5EF4-FFF2-40B4-BE49-F238E27FC236}">
                <a16:creationId xmlns:a16="http://schemas.microsoft.com/office/drawing/2014/main" xmlns="" id="{DA03630D-1EB6-AD21-E0AD-646121DBE78F}"/>
              </a:ext>
            </a:extLst>
          </p:cNvPr>
          <p:cNvGraphicFramePr>
            <a:graphicFrameLocks noGrp="1"/>
          </p:cNvGraphicFramePr>
          <p:nvPr/>
        </p:nvGraphicFramePr>
        <p:xfrm>
          <a:off x="699682" y="762000"/>
          <a:ext cx="5294718" cy="6096000"/>
        </p:xfrm>
        <a:graphic>
          <a:graphicData uri="http://schemas.openxmlformats.org/drawingml/2006/table">
            <a:tbl>
              <a:tblPr firstRow="1" firstCol="1" bandRow="1">
                <a:tableStyleId>{5C22544A-7EE6-4342-B048-85BDC9FD1C3A}</a:tableStyleId>
              </a:tblPr>
              <a:tblGrid>
                <a:gridCol w="1330034">
                  <a:extLst>
                    <a:ext uri="{9D8B030D-6E8A-4147-A177-3AD203B41FA5}">
                      <a16:colId xmlns:a16="http://schemas.microsoft.com/office/drawing/2014/main" xmlns="" val="695392648"/>
                    </a:ext>
                  </a:extLst>
                </a:gridCol>
                <a:gridCol w="3964684">
                  <a:extLst>
                    <a:ext uri="{9D8B030D-6E8A-4147-A177-3AD203B41FA5}">
                      <a16:colId xmlns:a16="http://schemas.microsoft.com/office/drawing/2014/main" xmlns="" val="677549678"/>
                    </a:ext>
                  </a:extLst>
                </a:gridCol>
              </a:tblGrid>
              <a:tr h="6096000">
                <a:tc>
                  <a:txBody>
                    <a:bodyPr/>
                    <a:lstStyle/>
                    <a:p>
                      <a:pPr>
                        <a:lnSpc>
                          <a:spcPct val="107000"/>
                        </a:lnSpc>
                        <a:spcAft>
                          <a:spcPts val="2040"/>
                        </a:spcAft>
                      </a:pPr>
                      <a:r>
                        <a:rPr lang="ru-RU" sz="2000">
                          <a:effectLst/>
                        </a:rPr>
                        <a:t>Переход к вопросам (ответы на его вопросы)</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55453" marR="55453" marT="0" marB="0"/>
                </a:tc>
                <a:tc>
                  <a:txBody>
                    <a:bodyPr/>
                    <a:lstStyle/>
                    <a:p>
                      <a:pPr>
                        <a:lnSpc>
                          <a:spcPct val="107000"/>
                        </a:lnSpc>
                        <a:spcAft>
                          <a:spcPts val="2040"/>
                        </a:spcAft>
                      </a:pPr>
                      <a:r>
                        <a:rPr lang="en-US" sz="2000" dirty="0">
                          <a:effectLst/>
                        </a:rPr>
                        <a:t>You asked me about… Well, I can say that…</a:t>
                      </a:r>
                      <a:endParaRPr lang="ru-RU" sz="2000" dirty="0">
                        <a:effectLst/>
                      </a:endParaRPr>
                    </a:p>
                    <a:p>
                      <a:pPr>
                        <a:lnSpc>
                          <a:spcPct val="107000"/>
                        </a:lnSpc>
                        <a:spcAft>
                          <a:spcPts val="2040"/>
                        </a:spcAft>
                      </a:pPr>
                      <a:r>
                        <a:rPr lang="en-US" sz="2000" dirty="0">
                          <a:effectLst/>
                        </a:rPr>
                        <a:t>As you are interested in… I’d like to tell you that…</a:t>
                      </a:r>
                      <a:endParaRPr lang="ru-RU" sz="2000" dirty="0">
                        <a:effectLst/>
                      </a:endParaRPr>
                    </a:p>
                    <a:p>
                      <a:pPr>
                        <a:lnSpc>
                          <a:spcPct val="107000"/>
                        </a:lnSpc>
                        <a:spcAft>
                          <a:spcPts val="2040"/>
                        </a:spcAft>
                      </a:pPr>
                      <a:r>
                        <a:rPr lang="en-US" sz="2000" dirty="0">
                          <a:effectLst/>
                        </a:rPr>
                        <a:t>In your email you asked (ask) me about…</a:t>
                      </a:r>
                      <a:endParaRPr lang="ru-RU" sz="2000" dirty="0">
                        <a:effectLst/>
                      </a:endParaRPr>
                    </a:p>
                    <a:p>
                      <a:pPr>
                        <a:lnSpc>
                          <a:spcPct val="107000"/>
                        </a:lnSpc>
                        <a:spcAft>
                          <a:spcPts val="2040"/>
                        </a:spcAft>
                      </a:pPr>
                      <a:r>
                        <a:rPr lang="en-US" sz="2000" dirty="0">
                          <a:effectLst/>
                        </a:rPr>
                        <a:t>In your email you ask me about… Now I’m ready to answer your questions.</a:t>
                      </a:r>
                      <a:endParaRPr lang="ru-RU" sz="2000" dirty="0">
                        <a:effectLst/>
                      </a:endParaRPr>
                    </a:p>
                    <a:p>
                      <a:pPr>
                        <a:lnSpc>
                          <a:spcPct val="107000"/>
                        </a:lnSpc>
                        <a:spcAft>
                          <a:spcPts val="2040"/>
                        </a:spcAft>
                      </a:pPr>
                      <a:r>
                        <a:rPr lang="en-US" sz="2000" dirty="0">
                          <a:effectLst/>
                        </a:rPr>
                        <a:t>I’m happy to answer your questions.</a:t>
                      </a:r>
                      <a:endParaRPr lang="ru-RU" sz="2000" dirty="0">
                        <a:effectLst/>
                      </a:endParaRPr>
                    </a:p>
                    <a:p>
                      <a:pPr>
                        <a:lnSpc>
                          <a:spcPct val="107000"/>
                        </a:lnSpc>
                        <a:spcAft>
                          <a:spcPts val="2040"/>
                        </a:spcAft>
                      </a:pPr>
                      <a:r>
                        <a:rPr lang="en-US" sz="2000" dirty="0">
                          <a:effectLst/>
                        </a:rPr>
                        <a:t>I’m sorry I couldn’t answer earlier because I was busy with my exams.</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5453" marR="55453" marT="0" marB="0"/>
                </a:tc>
                <a:extLst>
                  <a:ext uri="{0D108BD9-81ED-4DB2-BD59-A6C34878D82A}">
                    <a16:rowId xmlns:a16="http://schemas.microsoft.com/office/drawing/2014/main" xmlns="" val="3999227465"/>
                  </a:ext>
                </a:extLst>
              </a:tr>
            </a:tbl>
          </a:graphicData>
        </a:graphic>
      </p:graphicFrame>
      <p:graphicFrame>
        <p:nvGraphicFramePr>
          <p:cNvPr id="8" name="Таблица 7">
            <a:extLst>
              <a:ext uri="{FF2B5EF4-FFF2-40B4-BE49-F238E27FC236}">
                <a16:creationId xmlns:a16="http://schemas.microsoft.com/office/drawing/2014/main" xmlns="" id="{E5C5E46F-22AC-B751-0EF8-9CDE6316CF59}"/>
              </a:ext>
            </a:extLst>
          </p:cNvPr>
          <p:cNvGraphicFramePr>
            <a:graphicFrameLocks noGrp="1"/>
          </p:cNvGraphicFramePr>
          <p:nvPr/>
        </p:nvGraphicFramePr>
        <p:xfrm>
          <a:off x="5994401" y="762000"/>
          <a:ext cx="6197600" cy="6096000"/>
        </p:xfrm>
        <a:graphic>
          <a:graphicData uri="http://schemas.openxmlformats.org/drawingml/2006/table">
            <a:tbl>
              <a:tblPr firstRow="1" firstCol="1" bandRow="1">
                <a:tableStyleId>{5C22544A-7EE6-4342-B048-85BDC9FD1C3A}</a:tableStyleId>
              </a:tblPr>
              <a:tblGrid>
                <a:gridCol w="1407309">
                  <a:extLst>
                    <a:ext uri="{9D8B030D-6E8A-4147-A177-3AD203B41FA5}">
                      <a16:colId xmlns:a16="http://schemas.microsoft.com/office/drawing/2014/main" xmlns="" val="1406748260"/>
                    </a:ext>
                  </a:extLst>
                </a:gridCol>
                <a:gridCol w="4790291">
                  <a:extLst>
                    <a:ext uri="{9D8B030D-6E8A-4147-A177-3AD203B41FA5}">
                      <a16:colId xmlns:a16="http://schemas.microsoft.com/office/drawing/2014/main" xmlns="" val="2244798240"/>
                    </a:ext>
                  </a:extLst>
                </a:gridCol>
              </a:tblGrid>
              <a:tr h="6096000">
                <a:tc>
                  <a:txBody>
                    <a:bodyPr/>
                    <a:lstStyle/>
                    <a:p>
                      <a:pPr>
                        <a:lnSpc>
                          <a:spcPct val="107000"/>
                        </a:lnSpc>
                        <a:spcAft>
                          <a:spcPts val="2040"/>
                        </a:spcAft>
                      </a:pPr>
                      <a:r>
                        <a:rPr lang="ru-RU" sz="2000" dirty="0">
                          <a:effectLst/>
                        </a:rPr>
                        <a:t>Слова связки</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US" sz="2000" dirty="0">
                          <a:effectLst/>
                        </a:rPr>
                        <a:t>As for me</a:t>
                      </a:r>
                      <a:r>
                        <a:rPr lang="ru-RU" sz="2000" dirty="0">
                          <a:effectLst/>
                        </a:rPr>
                        <a:t>, — Что касается меня…</a:t>
                      </a:r>
                    </a:p>
                    <a:p>
                      <a:pPr>
                        <a:lnSpc>
                          <a:spcPct val="107000"/>
                        </a:lnSpc>
                        <a:spcAft>
                          <a:spcPts val="800"/>
                        </a:spcAft>
                      </a:pPr>
                      <a:r>
                        <a:rPr lang="en-US" sz="2000" dirty="0">
                          <a:effectLst/>
                        </a:rPr>
                        <a:t>Well, in my opinion, — </a:t>
                      </a:r>
                      <a:r>
                        <a:rPr lang="ru-RU" sz="2000" dirty="0">
                          <a:effectLst/>
                        </a:rPr>
                        <a:t>По моему мнению</a:t>
                      </a:r>
                      <a:r>
                        <a:rPr lang="en-US" sz="2000" dirty="0">
                          <a:effectLst/>
                        </a:rPr>
                        <a:t>…</a:t>
                      </a:r>
                      <a:endParaRPr lang="ru-RU" sz="2000" dirty="0">
                        <a:effectLst/>
                      </a:endParaRPr>
                    </a:p>
                    <a:p>
                      <a:pPr>
                        <a:lnSpc>
                          <a:spcPct val="107000"/>
                        </a:lnSpc>
                        <a:spcAft>
                          <a:spcPts val="800"/>
                        </a:spcAft>
                      </a:pPr>
                      <a:r>
                        <a:rPr lang="en-US" sz="2000" dirty="0">
                          <a:effectLst/>
                        </a:rPr>
                        <a:t>As far as I know, — </a:t>
                      </a:r>
                      <a:r>
                        <a:rPr lang="ru-RU" sz="2000" dirty="0">
                          <a:effectLst/>
                        </a:rPr>
                        <a:t>Насколько я знаю</a:t>
                      </a:r>
                      <a:r>
                        <a:rPr lang="en-US" sz="2000" dirty="0">
                          <a:effectLst/>
                        </a:rPr>
                        <a:t>…</a:t>
                      </a:r>
                      <a:endParaRPr lang="ru-RU" sz="2000" dirty="0">
                        <a:effectLst/>
                      </a:endParaRPr>
                    </a:p>
                    <a:p>
                      <a:pPr>
                        <a:lnSpc>
                          <a:spcPct val="107000"/>
                        </a:lnSpc>
                        <a:spcAft>
                          <a:spcPts val="800"/>
                        </a:spcAft>
                      </a:pPr>
                      <a:r>
                        <a:rPr lang="en-US" sz="2000" dirty="0">
                          <a:effectLst/>
                        </a:rPr>
                        <a:t>As for my exam</a:t>
                      </a:r>
                      <a:r>
                        <a:rPr lang="ru-RU" sz="2000" dirty="0">
                          <a:effectLst/>
                        </a:rPr>
                        <a:t>, — Что касается моего экзамена…</a:t>
                      </a:r>
                    </a:p>
                    <a:p>
                      <a:pPr>
                        <a:lnSpc>
                          <a:spcPct val="107000"/>
                        </a:lnSpc>
                        <a:spcAft>
                          <a:spcPts val="800"/>
                        </a:spcAft>
                      </a:pPr>
                      <a:r>
                        <a:rPr lang="en-US" sz="2000" dirty="0">
                          <a:effectLst/>
                        </a:rPr>
                        <a:t>Moreover</a:t>
                      </a:r>
                      <a:r>
                        <a:rPr lang="ru-RU" sz="2000" dirty="0">
                          <a:effectLst/>
                        </a:rPr>
                        <a:t> — Более того</a:t>
                      </a:r>
                    </a:p>
                    <a:p>
                      <a:pPr>
                        <a:lnSpc>
                          <a:spcPct val="107000"/>
                        </a:lnSpc>
                        <a:spcAft>
                          <a:spcPts val="800"/>
                        </a:spcAft>
                      </a:pPr>
                      <a:r>
                        <a:rPr lang="en-US" sz="2000" dirty="0">
                          <a:effectLst/>
                        </a:rPr>
                        <a:t>First</a:t>
                      </a:r>
                      <a:r>
                        <a:rPr lang="ru-RU" sz="2000" dirty="0">
                          <a:effectLst/>
                        </a:rPr>
                        <a:t> — Во-первых</a:t>
                      </a:r>
                    </a:p>
                    <a:p>
                      <a:pPr>
                        <a:lnSpc>
                          <a:spcPct val="107000"/>
                        </a:lnSpc>
                        <a:spcAft>
                          <a:spcPts val="800"/>
                        </a:spcAft>
                      </a:pPr>
                      <a:r>
                        <a:rPr lang="en-US" sz="2000" dirty="0">
                          <a:effectLst/>
                        </a:rPr>
                        <a:t>Frankly speaking</a:t>
                      </a:r>
                      <a:r>
                        <a:rPr lang="ru-RU" sz="2000" dirty="0">
                          <a:effectLst/>
                        </a:rPr>
                        <a:t> — Откровенно говоря</a:t>
                      </a:r>
                    </a:p>
                    <a:p>
                      <a:pPr>
                        <a:lnSpc>
                          <a:spcPct val="107000"/>
                        </a:lnSpc>
                        <a:spcAft>
                          <a:spcPts val="800"/>
                        </a:spcAft>
                      </a:pPr>
                      <a:r>
                        <a:rPr lang="en-US" sz="2000" dirty="0">
                          <a:effectLst/>
                        </a:rPr>
                        <a:t>However</a:t>
                      </a:r>
                      <a:r>
                        <a:rPr lang="ru-RU" sz="2000" dirty="0">
                          <a:effectLst/>
                        </a:rPr>
                        <a:t> — Однако</a:t>
                      </a:r>
                    </a:p>
                    <a:p>
                      <a:pPr>
                        <a:lnSpc>
                          <a:spcPct val="107000"/>
                        </a:lnSpc>
                        <a:spcAft>
                          <a:spcPts val="800"/>
                        </a:spcAft>
                      </a:pPr>
                      <a:r>
                        <a:rPr lang="en-US" sz="2000" dirty="0">
                          <a:effectLst/>
                        </a:rPr>
                        <a:t>By the way</a:t>
                      </a:r>
                      <a:r>
                        <a:rPr lang="ru-RU" sz="2000" dirty="0">
                          <a:effectLst/>
                        </a:rPr>
                        <a:t> — Между прочим</a:t>
                      </a:r>
                    </a:p>
                    <a:p>
                      <a:pPr>
                        <a:lnSpc>
                          <a:spcPct val="107000"/>
                        </a:lnSpc>
                        <a:spcAft>
                          <a:spcPts val="800"/>
                        </a:spcAft>
                      </a:pPr>
                      <a:r>
                        <a:rPr lang="en-US" sz="2000" dirty="0">
                          <a:effectLst/>
                        </a:rPr>
                        <a:t>Anyway</a:t>
                      </a:r>
                      <a:r>
                        <a:rPr lang="ru-RU" sz="2000" dirty="0">
                          <a:effectLst/>
                        </a:rPr>
                        <a:t> — В любом случае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146521622"/>
                  </a:ext>
                </a:extLst>
              </a:tr>
            </a:tbl>
          </a:graphicData>
        </a:graphic>
      </p:graphicFrame>
    </p:spTree>
    <p:extLst>
      <p:ext uri="{BB962C8B-B14F-4D97-AF65-F5344CB8AC3E}">
        <p14:creationId xmlns:p14="http://schemas.microsoft.com/office/powerpoint/2010/main" val="41126369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8751578-3FD7-0F96-96EC-ABD5917CB13A}"/>
              </a:ext>
            </a:extLst>
          </p:cNvPr>
          <p:cNvSpPr>
            <a:spLocks noGrp="1"/>
          </p:cNvSpPr>
          <p:nvPr>
            <p:ph type="ctrTitle"/>
          </p:nvPr>
        </p:nvSpPr>
        <p:spPr/>
        <p:txBody>
          <a:bodyPr/>
          <a:lstStyle/>
          <a:p>
            <a:endParaRPr lang="ru-RU"/>
          </a:p>
        </p:txBody>
      </p:sp>
      <p:sp>
        <p:nvSpPr>
          <p:cNvPr id="3" name="Подзаголовок 2">
            <a:extLst>
              <a:ext uri="{FF2B5EF4-FFF2-40B4-BE49-F238E27FC236}">
                <a16:creationId xmlns:a16="http://schemas.microsoft.com/office/drawing/2014/main" xmlns="" id="{238840C5-187A-C1FA-4331-407EB9D12B9C}"/>
              </a:ext>
            </a:extLst>
          </p:cNvPr>
          <p:cNvSpPr>
            <a:spLocks noGrp="1"/>
          </p:cNvSpPr>
          <p:nvPr>
            <p:ph type="subTitle" idx="1"/>
          </p:nvPr>
        </p:nvSpPr>
        <p:spPr/>
        <p:txBody>
          <a:bodyPr/>
          <a:lstStyle/>
          <a:p>
            <a:endParaRPr lang="ru-RU"/>
          </a:p>
        </p:txBody>
      </p:sp>
      <p:pic>
        <p:nvPicPr>
          <p:cNvPr id="7" name="Рисунок 6">
            <a:extLst>
              <a:ext uri="{FF2B5EF4-FFF2-40B4-BE49-F238E27FC236}">
                <a16:creationId xmlns:a16="http://schemas.microsoft.com/office/drawing/2014/main" xmlns="" id="{A4C42407-769E-C769-A074-9E71E09F5E09}"/>
              </a:ext>
            </a:extLst>
          </p:cNvPr>
          <p:cNvPicPr>
            <a:picLocks noChangeAspect="1"/>
          </p:cNvPicPr>
          <p:nvPr/>
        </p:nvPicPr>
        <p:blipFill>
          <a:blip r:embed="rId2"/>
          <a:stretch>
            <a:fillRect/>
          </a:stretch>
        </p:blipFill>
        <p:spPr>
          <a:xfrm>
            <a:off x="17584" y="596900"/>
            <a:ext cx="12174416" cy="5511800"/>
          </a:xfrm>
          <a:prstGeom prst="rect">
            <a:avLst/>
          </a:prstGeom>
        </p:spPr>
      </p:pic>
    </p:spTree>
    <p:extLst>
      <p:ext uri="{BB962C8B-B14F-4D97-AF65-F5344CB8AC3E}">
        <p14:creationId xmlns:p14="http://schemas.microsoft.com/office/powerpoint/2010/main" val="30306359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6925D36-6334-8FD6-44BC-4C684601ED06}"/>
              </a:ext>
            </a:extLst>
          </p:cNvPr>
          <p:cNvSpPr>
            <a:spLocks noGrp="1"/>
          </p:cNvSpPr>
          <p:nvPr>
            <p:ph type="title"/>
          </p:nvPr>
        </p:nvSpPr>
        <p:spPr>
          <a:xfrm>
            <a:off x="127000" y="21263"/>
            <a:ext cx="11938000" cy="687388"/>
          </a:xfrm>
        </p:spPr>
        <p:txBody>
          <a:bodyPr>
            <a:normAutofit fontScale="90000"/>
          </a:bodyPr>
          <a:lstStyle/>
          <a:p>
            <a:pPr marL="0" marR="0" lvl="0" indent="0" algn="ctr" defTabSz="914400" rtl="0" eaLnBrk="0" fontAlgn="base" latinLnBrk="0" hangingPunct="0">
              <a:lnSpc>
                <a:spcPct val="100000"/>
              </a:lnSpc>
              <a:spcBef>
                <a:spcPct val="0"/>
              </a:spcBef>
              <a:spcAft>
                <a:spcPct val="0"/>
              </a:spcAft>
              <a:tabLst/>
            </a:pPr>
            <a:r>
              <a:rPr kumimoji="0" lang="ru-RU" altLang="ru-RU" sz="44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rPr>
              <a:t>Прочитай рассказ и выполни задания</a:t>
            </a:r>
            <a:endParaRPr lang="ru-RU" b="1" dirty="0"/>
          </a:p>
        </p:txBody>
      </p:sp>
      <p:sp>
        <p:nvSpPr>
          <p:cNvPr id="3" name="Объект 2">
            <a:extLst>
              <a:ext uri="{FF2B5EF4-FFF2-40B4-BE49-F238E27FC236}">
                <a16:creationId xmlns:a16="http://schemas.microsoft.com/office/drawing/2014/main" xmlns="" id="{359701A4-7C54-8730-3342-E106CF60E562}"/>
              </a:ext>
            </a:extLst>
          </p:cNvPr>
          <p:cNvSpPr>
            <a:spLocks noGrp="1"/>
          </p:cNvSpPr>
          <p:nvPr>
            <p:ph idx="1"/>
          </p:nvPr>
        </p:nvSpPr>
        <p:spPr>
          <a:xfrm>
            <a:off x="101600" y="708651"/>
            <a:ext cx="11963400" cy="3164848"/>
          </a:xfrm>
        </p:spPr>
        <p:style>
          <a:lnRef idx="2">
            <a:schemeClr val="dk1"/>
          </a:lnRef>
          <a:fillRef idx="1">
            <a:schemeClr val="lt1"/>
          </a:fillRef>
          <a:effectRef idx="0">
            <a:schemeClr val="dk1"/>
          </a:effectRef>
          <a:fontRef idx="minor">
            <a:schemeClr val="dk1"/>
          </a:fontRef>
        </p:style>
        <p: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36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rPr>
              <a:t>On the farm.</a:t>
            </a:r>
            <a:endParaRPr kumimoji="0" lang="ru-RU" altLang="ru-RU" sz="3600" b="1"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ru-RU" sz="32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rPr>
              <a:t>Tim is a farmer. He has six pets. He has five black dogs and one grey horse. His horse lives on the farm. It is very strong. It is nice too. It can run and jump well. Tim’s dogs are not big. They are not strong but they are very brave. They like to go to the forest with Tim.</a:t>
            </a:r>
            <a:endParaRPr kumimoji="0" lang="en-US" altLang="ru-RU" sz="3200" b="0" i="0" u="none" strike="noStrike" cap="none" normalizeH="0" baseline="0" dirty="0">
              <a:ln>
                <a:noFill/>
              </a:ln>
              <a:solidFill>
                <a:schemeClr val="tx1"/>
              </a:solidFill>
              <a:effectLst/>
              <a:latin typeface="Arial" panose="020B0604020202020204" pitchFamily="34" charset="0"/>
            </a:endParaRPr>
          </a:p>
          <a:p>
            <a:endParaRPr lang="ru-RU" dirty="0"/>
          </a:p>
        </p:txBody>
      </p:sp>
      <p:sp>
        <p:nvSpPr>
          <p:cNvPr id="5" name="Rectangle 4">
            <a:extLst>
              <a:ext uri="{FF2B5EF4-FFF2-40B4-BE49-F238E27FC236}">
                <a16:creationId xmlns:a16="http://schemas.microsoft.com/office/drawing/2014/main" xmlns="" id="{533F23C9-38EE-032B-5315-F2B142CE5D0C}"/>
              </a:ext>
            </a:extLst>
          </p:cNvPr>
          <p:cNvSpPr>
            <a:spLocks noChangeArrowheads="1"/>
          </p:cNvSpPr>
          <p:nvPr/>
        </p:nvSpPr>
        <p:spPr bwMode="auto">
          <a:xfrm>
            <a:off x="0" y="241935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ru-RU" sz="1600" b="0" i="0" u="none" strike="noStrike" cap="none" normalizeH="0" baseline="0">
                <a:ln>
                  <a:noFill/>
                </a:ln>
                <a:solidFill>
                  <a:srgbClr val="000000"/>
                </a:solidFill>
                <a:effectLst/>
                <a:latin typeface="Arial" panose="020B0604020202020204" pitchFamily="34" charset="0"/>
                <a:ea typeface="Times New Roman" panose="02020603050405020304" pitchFamily="18" charset="0"/>
              </a:rPr>
              <a:t>                                         </a:t>
            </a:r>
            <a:endParaRPr kumimoji="0" lang="en-US" altLang="ru-RU" sz="1800" b="0" i="0" u="none" strike="noStrike" cap="none" normalizeH="0" baseline="0">
              <a:ln>
                <a:noFill/>
              </a:ln>
              <a:solidFill>
                <a:schemeClr val="tx1"/>
              </a:solidFill>
              <a:effectLst/>
              <a:latin typeface="Arial" panose="020B0604020202020204" pitchFamily="34" charset="0"/>
            </a:endParaRPr>
          </a:p>
        </p:txBody>
      </p:sp>
      <p:sp>
        <p:nvSpPr>
          <p:cNvPr id="8" name="TextBox 7">
            <a:extLst>
              <a:ext uri="{FF2B5EF4-FFF2-40B4-BE49-F238E27FC236}">
                <a16:creationId xmlns:a16="http://schemas.microsoft.com/office/drawing/2014/main" xmlns="" id="{FB17DF79-662B-7302-7AB1-A9A8A7E98343}"/>
              </a:ext>
            </a:extLst>
          </p:cNvPr>
          <p:cNvSpPr txBox="1"/>
          <p:nvPr/>
        </p:nvSpPr>
        <p:spPr>
          <a:xfrm>
            <a:off x="101600" y="4180850"/>
            <a:ext cx="11963400" cy="2677656"/>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wrap="square">
            <a:spAutoFit/>
          </a:bodyPr>
          <a:lstStyle/>
          <a:p>
            <a:pPr algn="just"/>
            <a:r>
              <a:rPr lang="ru-RU" sz="2800" b="1" dirty="0">
                <a:solidFill>
                  <a:srgbClr val="000000"/>
                </a:solidFill>
                <a:effectLst/>
                <a:latin typeface="Times New Roman" panose="02020603050405020304" pitchFamily="18" charset="0"/>
                <a:ea typeface="Times New Roman" panose="02020603050405020304" pitchFamily="18" charset="0"/>
              </a:rPr>
              <a:t>Словарь</a:t>
            </a:r>
            <a:r>
              <a:rPr lang="en-US" sz="2800" b="1" dirty="0">
                <a:solidFill>
                  <a:srgbClr val="000000"/>
                </a:solidFill>
                <a:effectLst/>
                <a:latin typeface="Times New Roman" panose="02020603050405020304" pitchFamily="18" charset="0"/>
                <a:ea typeface="Times New Roman" panose="02020603050405020304" pitchFamily="18" charset="0"/>
              </a:rPr>
              <a:t>:</a:t>
            </a:r>
            <a:endParaRPr lang="ru-RU" sz="2800" dirty="0">
              <a:effectLst/>
              <a:latin typeface="Times New Roman" panose="02020603050405020304" pitchFamily="18" charset="0"/>
              <a:ea typeface="Times New Roman" panose="02020603050405020304" pitchFamily="18" charset="0"/>
            </a:endParaRPr>
          </a:p>
          <a:p>
            <a:pPr algn="just"/>
            <a:r>
              <a:rPr lang="en-US" sz="2800" dirty="0">
                <a:solidFill>
                  <a:srgbClr val="000000"/>
                </a:solidFill>
                <a:latin typeface="Times New Roman" panose="02020603050405020304" pitchFamily="18" charset="0"/>
                <a:ea typeface="Times New Roman" panose="02020603050405020304" pitchFamily="18" charset="0"/>
              </a:rPr>
              <a:t>A</a:t>
            </a:r>
            <a:r>
              <a:rPr lang="en-US" sz="2800" dirty="0">
                <a:solidFill>
                  <a:srgbClr val="000000"/>
                </a:solidFill>
                <a:effectLst/>
                <a:latin typeface="Times New Roman" panose="02020603050405020304" pitchFamily="18" charset="0"/>
                <a:ea typeface="Times New Roman" panose="02020603050405020304" pitchFamily="18" charset="0"/>
              </a:rPr>
              <a:t> farmer – </a:t>
            </a:r>
            <a:r>
              <a:rPr lang="ru-RU" sz="2800" dirty="0">
                <a:solidFill>
                  <a:srgbClr val="000000"/>
                </a:solidFill>
                <a:effectLst/>
                <a:latin typeface="Times New Roman" panose="02020603050405020304" pitchFamily="18" charset="0"/>
                <a:ea typeface="Times New Roman" panose="02020603050405020304" pitchFamily="18" charset="0"/>
              </a:rPr>
              <a:t>фермер</a:t>
            </a:r>
            <a:endParaRPr lang="ru-RU" sz="2800" dirty="0">
              <a:effectLst/>
              <a:latin typeface="Times New Roman" panose="02020603050405020304" pitchFamily="18" charset="0"/>
              <a:ea typeface="Times New Roman" panose="02020603050405020304" pitchFamily="18" charset="0"/>
            </a:endParaRPr>
          </a:p>
          <a:p>
            <a:pPr algn="just"/>
            <a:r>
              <a:rPr lang="en-US" sz="2800" dirty="0">
                <a:solidFill>
                  <a:srgbClr val="000000"/>
                </a:solidFill>
                <a:effectLst/>
                <a:latin typeface="Times New Roman" panose="02020603050405020304" pitchFamily="18" charset="0"/>
                <a:ea typeface="Times New Roman" panose="02020603050405020304" pitchFamily="18" charset="0"/>
              </a:rPr>
              <a:t>He has</a:t>
            </a:r>
            <a:r>
              <a:rPr lang="ru-RU" sz="2800" dirty="0">
                <a:solidFill>
                  <a:srgbClr val="000000"/>
                </a:solidFill>
                <a:effectLst/>
                <a:latin typeface="Times New Roman" panose="02020603050405020304" pitchFamily="18" charset="0"/>
                <a:ea typeface="Times New Roman" panose="02020603050405020304" pitchFamily="18" charset="0"/>
              </a:rPr>
              <a:t> </a:t>
            </a:r>
            <a:r>
              <a:rPr lang="en-US" sz="2800" dirty="0">
                <a:solidFill>
                  <a:srgbClr val="000000"/>
                </a:solidFill>
                <a:effectLst/>
                <a:latin typeface="Times New Roman" panose="02020603050405020304" pitchFamily="18" charset="0"/>
                <a:ea typeface="Times New Roman" panose="02020603050405020304" pitchFamily="18" charset="0"/>
              </a:rPr>
              <a:t>– </a:t>
            </a:r>
            <a:r>
              <a:rPr lang="ru-RU" sz="2800" dirty="0">
                <a:solidFill>
                  <a:srgbClr val="000000"/>
                </a:solidFill>
                <a:effectLst/>
                <a:latin typeface="Times New Roman" panose="02020603050405020304" pitchFamily="18" charset="0"/>
                <a:ea typeface="Times New Roman" panose="02020603050405020304" pitchFamily="18" charset="0"/>
              </a:rPr>
              <a:t>у него есть</a:t>
            </a:r>
            <a:endParaRPr lang="ru-RU" sz="2800" dirty="0">
              <a:effectLst/>
              <a:latin typeface="Times New Roman" panose="02020603050405020304" pitchFamily="18" charset="0"/>
              <a:ea typeface="Times New Roman" panose="02020603050405020304" pitchFamily="18" charset="0"/>
            </a:endParaRPr>
          </a:p>
          <a:p>
            <a:pPr algn="just"/>
            <a:r>
              <a:rPr lang="en-US" sz="2800" dirty="0">
                <a:solidFill>
                  <a:srgbClr val="000000"/>
                </a:solidFill>
                <a:effectLst/>
                <a:latin typeface="Times New Roman" panose="02020603050405020304" pitchFamily="18" charset="0"/>
                <a:ea typeface="Times New Roman" panose="02020603050405020304" pitchFamily="18" charset="0"/>
              </a:rPr>
              <a:t>Pet</a:t>
            </a:r>
            <a:r>
              <a:rPr lang="ru-RU" sz="2800" dirty="0">
                <a:solidFill>
                  <a:srgbClr val="000000"/>
                </a:solidFill>
                <a:effectLst/>
                <a:latin typeface="Times New Roman" panose="02020603050405020304" pitchFamily="18" charset="0"/>
                <a:ea typeface="Times New Roman" panose="02020603050405020304" pitchFamily="18" charset="0"/>
              </a:rPr>
              <a:t> </a:t>
            </a:r>
            <a:r>
              <a:rPr lang="en-US" sz="2800" dirty="0">
                <a:solidFill>
                  <a:srgbClr val="000000"/>
                </a:solidFill>
                <a:effectLst/>
                <a:latin typeface="Times New Roman" panose="02020603050405020304" pitchFamily="18" charset="0"/>
                <a:ea typeface="Times New Roman" panose="02020603050405020304" pitchFamily="18" charset="0"/>
              </a:rPr>
              <a:t>–</a:t>
            </a:r>
            <a:r>
              <a:rPr lang="ru-RU" sz="2800" dirty="0">
                <a:solidFill>
                  <a:srgbClr val="000000"/>
                </a:solidFill>
                <a:effectLst/>
                <a:latin typeface="Times New Roman" panose="02020603050405020304" pitchFamily="18" charset="0"/>
                <a:ea typeface="Times New Roman" panose="02020603050405020304" pitchFamily="18" charset="0"/>
              </a:rPr>
              <a:t> домашнее животное</a:t>
            </a:r>
            <a:endParaRPr lang="ru-RU" sz="2800" dirty="0">
              <a:effectLst/>
              <a:latin typeface="Times New Roman" panose="02020603050405020304" pitchFamily="18" charset="0"/>
              <a:ea typeface="Times New Roman" panose="02020603050405020304" pitchFamily="18" charset="0"/>
            </a:endParaRPr>
          </a:p>
          <a:p>
            <a:pPr algn="just"/>
            <a:r>
              <a:rPr lang="en-US" sz="2800" dirty="0">
                <a:solidFill>
                  <a:srgbClr val="000000"/>
                </a:solidFill>
                <a:effectLst/>
                <a:latin typeface="Times New Roman" panose="02020603050405020304" pitchFamily="18" charset="0"/>
                <a:ea typeface="Times New Roman" panose="02020603050405020304" pitchFamily="18" charset="0"/>
              </a:rPr>
              <a:t>Grey</a:t>
            </a:r>
            <a:r>
              <a:rPr lang="ru-RU" sz="2800" dirty="0">
                <a:solidFill>
                  <a:srgbClr val="000000"/>
                </a:solidFill>
                <a:effectLst/>
                <a:latin typeface="Times New Roman" panose="02020603050405020304" pitchFamily="18" charset="0"/>
                <a:ea typeface="Times New Roman" panose="02020603050405020304" pitchFamily="18" charset="0"/>
              </a:rPr>
              <a:t> </a:t>
            </a:r>
            <a:r>
              <a:rPr lang="en-US" sz="2800" dirty="0">
                <a:solidFill>
                  <a:srgbClr val="000000"/>
                </a:solidFill>
                <a:effectLst/>
                <a:latin typeface="Times New Roman" panose="02020603050405020304" pitchFamily="18" charset="0"/>
                <a:ea typeface="Times New Roman" panose="02020603050405020304" pitchFamily="18" charset="0"/>
              </a:rPr>
              <a:t>–</a:t>
            </a:r>
            <a:r>
              <a:rPr lang="ru-RU" sz="2800" dirty="0">
                <a:solidFill>
                  <a:srgbClr val="000000"/>
                </a:solidFill>
                <a:effectLst/>
                <a:latin typeface="Times New Roman" panose="02020603050405020304" pitchFamily="18" charset="0"/>
                <a:ea typeface="Times New Roman" panose="02020603050405020304" pitchFamily="18" charset="0"/>
              </a:rPr>
              <a:t> </a:t>
            </a:r>
            <a:r>
              <a:rPr lang="en-US" sz="2800" dirty="0">
                <a:solidFill>
                  <a:srgbClr val="000000"/>
                </a:solidFill>
                <a:effectLst/>
                <a:latin typeface="Times New Roman" panose="02020603050405020304" pitchFamily="18" charset="0"/>
                <a:ea typeface="Times New Roman" panose="02020603050405020304" pitchFamily="18" charset="0"/>
              </a:rPr>
              <a:t>c</a:t>
            </a:r>
            <a:r>
              <a:rPr lang="ru-RU" sz="2800" dirty="0" err="1">
                <a:solidFill>
                  <a:srgbClr val="000000"/>
                </a:solidFill>
                <a:effectLst/>
                <a:latin typeface="Times New Roman" panose="02020603050405020304" pitchFamily="18" charset="0"/>
                <a:ea typeface="Times New Roman" panose="02020603050405020304" pitchFamily="18" charset="0"/>
              </a:rPr>
              <a:t>ерый</a:t>
            </a:r>
            <a:endParaRPr lang="ru-RU" sz="2800" dirty="0">
              <a:effectLst/>
              <a:latin typeface="Times New Roman" panose="02020603050405020304" pitchFamily="18" charset="0"/>
              <a:ea typeface="Times New Roman" panose="02020603050405020304" pitchFamily="18" charset="0"/>
            </a:endParaRPr>
          </a:p>
          <a:p>
            <a:pPr algn="just"/>
            <a:r>
              <a:rPr lang="en-US" sz="2800" dirty="0">
                <a:solidFill>
                  <a:srgbClr val="000000"/>
                </a:solidFill>
                <a:effectLst/>
                <a:latin typeface="Times New Roman" panose="02020603050405020304" pitchFamily="18" charset="0"/>
                <a:ea typeface="Times New Roman" panose="02020603050405020304" pitchFamily="18" charset="0"/>
              </a:rPr>
              <a:t>Horse</a:t>
            </a:r>
            <a:r>
              <a:rPr lang="ru-RU" sz="2800" dirty="0">
                <a:solidFill>
                  <a:srgbClr val="000000"/>
                </a:solidFill>
                <a:effectLst/>
                <a:latin typeface="Times New Roman" panose="02020603050405020304" pitchFamily="18" charset="0"/>
                <a:ea typeface="Times New Roman" panose="02020603050405020304" pitchFamily="18" charset="0"/>
              </a:rPr>
              <a:t> </a:t>
            </a:r>
            <a:r>
              <a:rPr lang="en-US" sz="2800" dirty="0">
                <a:solidFill>
                  <a:srgbClr val="000000"/>
                </a:solidFill>
                <a:effectLst/>
                <a:latin typeface="Times New Roman" panose="02020603050405020304" pitchFamily="18" charset="0"/>
                <a:ea typeface="Times New Roman" panose="02020603050405020304" pitchFamily="18" charset="0"/>
              </a:rPr>
              <a:t>–</a:t>
            </a:r>
            <a:r>
              <a:rPr lang="ru-RU" sz="2800" dirty="0">
                <a:solidFill>
                  <a:srgbClr val="000000"/>
                </a:solidFill>
                <a:effectLst/>
                <a:latin typeface="Times New Roman" panose="02020603050405020304" pitchFamily="18" charset="0"/>
                <a:ea typeface="Times New Roman" panose="02020603050405020304" pitchFamily="18" charset="0"/>
              </a:rPr>
              <a:t> лошадка</a:t>
            </a:r>
            <a:endParaRPr lang="ru-RU" sz="2800" dirty="0">
              <a:effectLst/>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xmlns="" id="{62C3B6F6-FBE1-0606-C01D-A8143ED7C1D8}"/>
              </a:ext>
            </a:extLst>
          </p:cNvPr>
          <p:cNvSpPr txBox="1"/>
          <p:nvPr/>
        </p:nvSpPr>
        <p:spPr>
          <a:xfrm>
            <a:off x="5448300" y="4218950"/>
            <a:ext cx="6172200" cy="2677656"/>
          </a:xfrm>
          <a:prstGeom prst="rect">
            <a:avLst/>
          </a:prstGeom>
          <a:noFill/>
        </p:spPr>
        <p:txBody>
          <a:bodyPr wrap="square">
            <a:spAutoFit/>
          </a:bodyPr>
          <a:lstStyle/>
          <a:p>
            <a:pPr algn="just"/>
            <a:r>
              <a:rPr lang="en-US" sz="2800" dirty="0">
                <a:solidFill>
                  <a:srgbClr val="000000"/>
                </a:solidFill>
                <a:effectLst/>
                <a:latin typeface="Times New Roman" panose="02020603050405020304" pitchFamily="18" charset="0"/>
                <a:ea typeface="Times New Roman" panose="02020603050405020304" pitchFamily="18" charset="0"/>
              </a:rPr>
              <a:t>Strong</a:t>
            </a:r>
            <a:r>
              <a:rPr lang="ru-RU" sz="2800" dirty="0">
                <a:solidFill>
                  <a:srgbClr val="000000"/>
                </a:solidFill>
                <a:effectLst/>
                <a:latin typeface="Times New Roman" panose="02020603050405020304" pitchFamily="18" charset="0"/>
                <a:ea typeface="Times New Roman" panose="02020603050405020304" pitchFamily="18" charset="0"/>
              </a:rPr>
              <a:t> </a:t>
            </a:r>
            <a:r>
              <a:rPr lang="en-US" sz="2800" dirty="0">
                <a:solidFill>
                  <a:srgbClr val="000000"/>
                </a:solidFill>
                <a:effectLst/>
                <a:latin typeface="Times New Roman" panose="02020603050405020304" pitchFamily="18" charset="0"/>
                <a:ea typeface="Times New Roman" panose="02020603050405020304" pitchFamily="18" charset="0"/>
              </a:rPr>
              <a:t>– </a:t>
            </a:r>
            <a:r>
              <a:rPr lang="ru-RU" sz="2800" dirty="0">
                <a:solidFill>
                  <a:srgbClr val="000000"/>
                </a:solidFill>
                <a:effectLst/>
                <a:latin typeface="Times New Roman" panose="02020603050405020304" pitchFamily="18" charset="0"/>
                <a:ea typeface="Times New Roman" panose="02020603050405020304" pitchFamily="18" charset="0"/>
              </a:rPr>
              <a:t>сильная</a:t>
            </a:r>
            <a:endParaRPr lang="ru-RU" sz="2800" dirty="0">
              <a:effectLst/>
              <a:latin typeface="Times New Roman" panose="02020603050405020304" pitchFamily="18" charset="0"/>
              <a:ea typeface="Times New Roman" panose="02020603050405020304" pitchFamily="18" charset="0"/>
            </a:endParaRPr>
          </a:p>
          <a:p>
            <a:pPr algn="just"/>
            <a:r>
              <a:rPr lang="en-US" sz="2800" dirty="0">
                <a:solidFill>
                  <a:srgbClr val="000000"/>
                </a:solidFill>
                <a:effectLst/>
                <a:latin typeface="Times New Roman" panose="02020603050405020304" pitchFamily="18" charset="0"/>
                <a:ea typeface="Times New Roman" panose="02020603050405020304" pitchFamily="18" charset="0"/>
              </a:rPr>
              <a:t>Nice</a:t>
            </a:r>
            <a:r>
              <a:rPr lang="ru-RU" sz="2800" dirty="0">
                <a:solidFill>
                  <a:srgbClr val="000000"/>
                </a:solidFill>
                <a:effectLst/>
                <a:latin typeface="Times New Roman" panose="02020603050405020304" pitchFamily="18" charset="0"/>
                <a:ea typeface="Times New Roman" panose="02020603050405020304" pitchFamily="18" charset="0"/>
              </a:rPr>
              <a:t> </a:t>
            </a:r>
            <a:r>
              <a:rPr lang="en-US" sz="2800" dirty="0">
                <a:solidFill>
                  <a:srgbClr val="000000"/>
                </a:solidFill>
                <a:effectLst/>
                <a:latin typeface="Times New Roman" panose="02020603050405020304" pitchFamily="18" charset="0"/>
                <a:ea typeface="Times New Roman" panose="02020603050405020304" pitchFamily="18" charset="0"/>
              </a:rPr>
              <a:t>– </a:t>
            </a:r>
            <a:r>
              <a:rPr lang="ru-RU" sz="2800" dirty="0">
                <a:solidFill>
                  <a:srgbClr val="000000"/>
                </a:solidFill>
                <a:effectLst/>
                <a:latin typeface="Times New Roman" panose="02020603050405020304" pitchFamily="18" charset="0"/>
                <a:ea typeface="Times New Roman" panose="02020603050405020304" pitchFamily="18" charset="0"/>
              </a:rPr>
              <a:t>хорошая </a:t>
            </a:r>
            <a:endParaRPr lang="ru-RU" sz="2800" dirty="0">
              <a:effectLst/>
              <a:latin typeface="Times New Roman" panose="02020603050405020304" pitchFamily="18" charset="0"/>
              <a:ea typeface="Times New Roman" panose="02020603050405020304" pitchFamily="18" charset="0"/>
            </a:endParaRPr>
          </a:p>
          <a:p>
            <a:pPr algn="just"/>
            <a:r>
              <a:rPr lang="en-US" sz="2800" dirty="0">
                <a:solidFill>
                  <a:srgbClr val="000000"/>
                </a:solidFill>
                <a:effectLst/>
                <a:latin typeface="Times New Roman" panose="02020603050405020304" pitchFamily="18" charset="0"/>
                <a:ea typeface="Times New Roman" panose="02020603050405020304" pitchFamily="18" charset="0"/>
              </a:rPr>
              <a:t>Brave – </a:t>
            </a:r>
            <a:r>
              <a:rPr lang="ru-RU" sz="2800" dirty="0">
                <a:solidFill>
                  <a:srgbClr val="000000"/>
                </a:solidFill>
                <a:effectLst/>
                <a:latin typeface="Times New Roman" panose="02020603050405020304" pitchFamily="18" charset="0"/>
                <a:ea typeface="Times New Roman" panose="02020603050405020304" pitchFamily="18" charset="0"/>
              </a:rPr>
              <a:t>храбрый</a:t>
            </a:r>
            <a:endParaRPr lang="ru-RU" sz="2800" dirty="0">
              <a:effectLst/>
              <a:latin typeface="Times New Roman" panose="02020603050405020304" pitchFamily="18" charset="0"/>
              <a:ea typeface="Times New Roman" panose="02020603050405020304" pitchFamily="18" charset="0"/>
            </a:endParaRPr>
          </a:p>
          <a:p>
            <a:pPr algn="just"/>
            <a:r>
              <a:rPr lang="en-US" sz="2800" dirty="0">
                <a:solidFill>
                  <a:srgbClr val="000000"/>
                </a:solidFill>
                <a:effectLst/>
                <a:latin typeface="Times New Roman" panose="02020603050405020304" pitchFamily="18" charset="0"/>
                <a:ea typeface="Times New Roman" panose="02020603050405020304" pitchFamily="18" charset="0"/>
              </a:rPr>
              <a:t>To go to the forest – </a:t>
            </a:r>
            <a:r>
              <a:rPr lang="ru-RU" sz="2800" dirty="0">
                <a:solidFill>
                  <a:srgbClr val="000000"/>
                </a:solidFill>
                <a:effectLst/>
                <a:latin typeface="Times New Roman" panose="02020603050405020304" pitchFamily="18" charset="0"/>
                <a:ea typeface="Times New Roman" panose="02020603050405020304" pitchFamily="18" charset="0"/>
              </a:rPr>
              <a:t>ходить в лес</a:t>
            </a:r>
          </a:p>
          <a:p>
            <a:pPr algn="just"/>
            <a:r>
              <a:rPr lang="en-US" sz="2800" dirty="0">
                <a:solidFill>
                  <a:srgbClr val="000000"/>
                </a:solidFill>
                <a:effectLst/>
                <a:latin typeface="Times New Roman" panose="02020603050405020304" pitchFamily="18" charset="0"/>
                <a:ea typeface="Times New Roman" panose="02020603050405020304" pitchFamily="18" charset="0"/>
              </a:rPr>
              <a:t>To live on the farm – </a:t>
            </a:r>
            <a:r>
              <a:rPr lang="ru-RU" sz="2800" dirty="0">
                <a:solidFill>
                  <a:srgbClr val="000000"/>
                </a:solidFill>
                <a:effectLst/>
                <a:latin typeface="Times New Roman" panose="02020603050405020304" pitchFamily="18" charset="0"/>
                <a:ea typeface="Times New Roman" panose="02020603050405020304" pitchFamily="18" charset="0"/>
              </a:rPr>
              <a:t>жить на ферме</a:t>
            </a:r>
            <a:endParaRPr lang="ru-RU" sz="2800" dirty="0">
              <a:effectLst/>
              <a:latin typeface="Times New Roman" panose="02020603050405020304" pitchFamily="18" charset="0"/>
              <a:ea typeface="Times New Roman" panose="02020603050405020304" pitchFamily="18" charset="0"/>
            </a:endParaRPr>
          </a:p>
          <a:p>
            <a:pPr algn="just"/>
            <a:endParaRPr lang="ru-RU"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900099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8B3E79A6-F6F8-E270-AD14-E8501E2E15E4}"/>
              </a:ext>
            </a:extLst>
          </p:cNvPr>
          <p:cNvSpPr>
            <a:spLocks noGrp="1"/>
          </p:cNvSpPr>
          <p:nvPr>
            <p:ph type="title"/>
          </p:nvPr>
        </p:nvSpPr>
        <p:spPr>
          <a:xfrm>
            <a:off x="0" y="1"/>
            <a:ext cx="12192000" cy="1104900"/>
          </a:xfrm>
        </p:spPr>
        <p:txBody>
          <a:bodyPr>
            <a:normAutofit/>
          </a:bodyPr>
          <a:lstStyle/>
          <a:p>
            <a:pPr algn="ctr"/>
            <a:r>
              <a:rPr lang="ru-RU" sz="6000" b="1" dirty="0"/>
              <a:t>Задания:</a:t>
            </a:r>
          </a:p>
        </p:txBody>
      </p:sp>
      <p:sp>
        <p:nvSpPr>
          <p:cNvPr id="3" name="Объект 2">
            <a:extLst>
              <a:ext uri="{FF2B5EF4-FFF2-40B4-BE49-F238E27FC236}">
                <a16:creationId xmlns:a16="http://schemas.microsoft.com/office/drawing/2014/main" xmlns="" id="{63B450B2-5855-8EB4-1C94-ED164ED1E65D}"/>
              </a:ext>
            </a:extLst>
          </p:cNvPr>
          <p:cNvSpPr>
            <a:spLocks noGrp="1"/>
          </p:cNvSpPr>
          <p:nvPr>
            <p:ph idx="1"/>
          </p:nvPr>
        </p:nvSpPr>
        <p:spPr>
          <a:xfrm>
            <a:off x="0" y="901701"/>
            <a:ext cx="12192000" cy="3077369"/>
          </a:xfrm>
        </p:spPr>
        <p:style>
          <a:lnRef idx="2">
            <a:schemeClr val="dk1"/>
          </a:lnRef>
          <a:fillRef idx="1">
            <a:schemeClr val="lt1"/>
          </a:fillRef>
          <a:effectRef idx="0">
            <a:schemeClr val="dk1"/>
          </a:effectRef>
          <a:fontRef idx="minor">
            <a:schemeClr val="dk1"/>
          </a:fontRef>
        </p:style>
        <p:txBody>
          <a:bodyPr>
            <a:normAutofit fontScale="85000" lnSpcReduction="20000"/>
          </a:bodyPr>
          <a:lstStyle/>
          <a:p>
            <a:pPr marL="0" indent="0" algn="just">
              <a:lnSpc>
                <a:spcPct val="110000"/>
              </a:lnSpc>
              <a:buNone/>
            </a:pPr>
            <a:r>
              <a:rPr lang="ru-RU" sz="3300" b="1" dirty="0">
                <a:solidFill>
                  <a:srgbClr val="000000"/>
                </a:solidFill>
                <a:effectLst/>
                <a:latin typeface="Times New Roman" panose="02020603050405020304" pitchFamily="18" charset="0"/>
                <a:ea typeface="Times New Roman" panose="02020603050405020304" pitchFamily="18" charset="0"/>
              </a:rPr>
              <a:t>1. Заполни пропуски словами из рассказа.</a:t>
            </a:r>
            <a:endParaRPr lang="ru-RU" sz="3300" b="1" dirty="0">
              <a:effectLst/>
              <a:latin typeface="Times New Roman" panose="02020603050405020304" pitchFamily="18" charset="0"/>
              <a:ea typeface="Times New Roman" panose="02020603050405020304" pitchFamily="18" charset="0"/>
            </a:endParaRPr>
          </a:p>
          <a:p>
            <a:pPr marL="514350" indent="-514350" algn="just">
              <a:lnSpc>
                <a:spcPct val="110000"/>
              </a:lnSpc>
              <a:buFont typeface="+mj-lt"/>
              <a:buAutoNum type="alphaLcPeriod"/>
            </a:pPr>
            <a:r>
              <a:rPr lang="en-US" sz="3000" dirty="0">
                <a:solidFill>
                  <a:srgbClr val="000000"/>
                </a:solidFill>
                <a:effectLst/>
                <a:latin typeface="Times New Roman" panose="02020603050405020304" pitchFamily="18" charset="0"/>
                <a:ea typeface="Times New Roman" panose="02020603050405020304" pitchFamily="18" charset="0"/>
              </a:rPr>
              <a:t>Tim is ____________.</a:t>
            </a:r>
            <a:endParaRPr lang="ru-RU" sz="3000" dirty="0">
              <a:effectLst/>
              <a:latin typeface="Times New Roman" panose="02020603050405020304" pitchFamily="18" charset="0"/>
              <a:ea typeface="Times New Roman" panose="02020603050405020304" pitchFamily="18" charset="0"/>
            </a:endParaRPr>
          </a:p>
          <a:p>
            <a:pPr marL="514350" indent="-514350" algn="just">
              <a:lnSpc>
                <a:spcPct val="110000"/>
              </a:lnSpc>
              <a:buFont typeface="+mj-lt"/>
              <a:buAutoNum type="alphaLcPeriod"/>
            </a:pPr>
            <a:r>
              <a:rPr lang="en-US" sz="3000" dirty="0">
                <a:solidFill>
                  <a:srgbClr val="000000"/>
                </a:solidFill>
                <a:effectLst/>
                <a:latin typeface="Times New Roman" panose="02020603050405020304" pitchFamily="18" charset="0"/>
                <a:ea typeface="Times New Roman" panose="02020603050405020304" pitchFamily="18" charset="0"/>
              </a:rPr>
              <a:t>He has ____ dogs and ______ horse.</a:t>
            </a:r>
            <a:endParaRPr lang="ru-RU" sz="3000" dirty="0">
              <a:effectLst/>
              <a:latin typeface="Times New Roman" panose="02020603050405020304" pitchFamily="18" charset="0"/>
              <a:ea typeface="Times New Roman" panose="02020603050405020304" pitchFamily="18" charset="0"/>
            </a:endParaRPr>
          </a:p>
          <a:p>
            <a:pPr marL="514350" indent="-514350" algn="just">
              <a:lnSpc>
                <a:spcPct val="110000"/>
              </a:lnSpc>
              <a:buFont typeface="+mj-lt"/>
              <a:buAutoNum type="alphaLcPeriod"/>
            </a:pPr>
            <a:r>
              <a:rPr lang="en-US" sz="3000" dirty="0">
                <a:solidFill>
                  <a:srgbClr val="000000"/>
                </a:solidFill>
                <a:effectLst/>
                <a:latin typeface="Times New Roman" panose="02020603050405020304" pitchFamily="18" charset="0"/>
                <a:ea typeface="Times New Roman" panose="02020603050405020304" pitchFamily="18" charset="0"/>
              </a:rPr>
              <a:t>His horse is very ________.</a:t>
            </a:r>
            <a:endParaRPr lang="ru-RU" sz="3000" dirty="0">
              <a:effectLst/>
              <a:latin typeface="Times New Roman" panose="02020603050405020304" pitchFamily="18" charset="0"/>
              <a:ea typeface="Times New Roman" panose="02020603050405020304" pitchFamily="18" charset="0"/>
            </a:endParaRPr>
          </a:p>
          <a:p>
            <a:pPr marL="514350" indent="-514350" algn="just">
              <a:lnSpc>
                <a:spcPct val="110000"/>
              </a:lnSpc>
              <a:buFont typeface="+mj-lt"/>
              <a:buAutoNum type="alphaLcPeriod"/>
            </a:pPr>
            <a:r>
              <a:rPr lang="en-US" sz="3000" dirty="0">
                <a:solidFill>
                  <a:srgbClr val="000000"/>
                </a:solidFill>
                <a:effectLst/>
                <a:latin typeface="Times New Roman" panose="02020603050405020304" pitchFamily="18" charset="0"/>
                <a:ea typeface="Times New Roman" panose="02020603050405020304" pitchFamily="18" charset="0"/>
              </a:rPr>
              <a:t>It can run and _______.</a:t>
            </a:r>
            <a:endParaRPr lang="ru-RU" sz="3000" dirty="0">
              <a:effectLst/>
              <a:latin typeface="Times New Roman" panose="02020603050405020304" pitchFamily="18" charset="0"/>
              <a:ea typeface="Times New Roman" panose="02020603050405020304" pitchFamily="18" charset="0"/>
            </a:endParaRPr>
          </a:p>
          <a:p>
            <a:pPr marL="514350" indent="-514350" algn="just">
              <a:lnSpc>
                <a:spcPct val="110000"/>
              </a:lnSpc>
              <a:buFont typeface="+mj-lt"/>
              <a:buAutoNum type="alphaLcPeriod"/>
            </a:pPr>
            <a:r>
              <a:rPr lang="en-US" sz="3000" dirty="0">
                <a:solidFill>
                  <a:srgbClr val="000000"/>
                </a:solidFill>
                <a:effectLst/>
                <a:latin typeface="Times New Roman" panose="02020603050405020304" pitchFamily="18" charset="0"/>
                <a:ea typeface="Times New Roman" panose="02020603050405020304" pitchFamily="18" charset="0"/>
              </a:rPr>
              <a:t>Tim’s dogs are not big and strong but they _________.</a:t>
            </a:r>
            <a:endParaRPr lang="ru-RU" sz="3000" dirty="0">
              <a:effectLst/>
              <a:latin typeface="Times New Roman" panose="02020603050405020304" pitchFamily="18" charset="0"/>
              <a:ea typeface="Times New Roman" panose="02020603050405020304" pitchFamily="18" charset="0"/>
            </a:endParaRPr>
          </a:p>
          <a:p>
            <a:pPr marL="0" indent="0">
              <a:lnSpc>
                <a:spcPct val="110000"/>
              </a:lnSpc>
              <a:buNone/>
            </a:pPr>
            <a:endParaRPr lang="ru-RU" dirty="0"/>
          </a:p>
        </p:txBody>
      </p:sp>
      <p:sp>
        <p:nvSpPr>
          <p:cNvPr id="5" name="TextBox 4">
            <a:extLst>
              <a:ext uri="{FF2B5EF4-FFF2-40B4-BE49-F238E27FC236}">
                <a16:creationId xmlns:a16="http://schemas.microsoft.com/office/drawing/2014/main" xmlns="" id="{2C170658-A516-9FD1-2E68-78633FDFCC33}"/>
              </a:ext>
            </a:extLst>
          </p:cNvPr>
          <p:cNvSpPr txBox="1"/>
          <p:nvPr/>
        </p:nvSpPr>
        <p:spPr>
          <a:xfrm>
            <a:off x="0" y="3979070"/>
            <a:ext cx="12192000" cy="267765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0" indent="0" algn="just">
              <a:buNone/>
            </a:pPr>
            <a:r>
              <a:rPr lang="ru-RU" sz="2800" b="1" dirty="0">
                <a:solidFill>
                  <a:srgbClr val="000000"/>
                </a:solidFill>
                <a:effectLst/>
                <a:latin typeface="Times New Roman" panose="02020603050405020304" pitchFamily="18" charset="0"/>
                <a:ea typeface="Times New Roman" panose="02020603050405020304" pitchFamily="18" charset="0"/>
              </a:rPr>
              <a:t>2. Прочитай предложения и исправь, если это необходимо.</a:t>
            </a:r>
            <a:endParaRPr lang="ru-RU" sz="2800" b="1" dirty="0">
              <a:effectLst/>
              <a:latin typeface="Times New Roman" panose="02020603050405020304" pitchFamily="18" charset="0"/>
              <a:ea typeface="Times New Roman" panose="02020603050405020304" pitchFamily="18" charset="0"/>
            </a:endParaRPr>
          </a:p>
          <a:p>
            <a:pPr marL="514350" indent="-514350" algn="just">
              <a:buFont typeface="+mj-lt"/>
              <a:buAutoNum type="alphaLcPeriod"/>
            </a:pPr>
            <a:r>
              <a:rPr lang="en-US" sz="2800" dirty="0">
                <a:solidFill>
                  <a:srgbClr val="000000"/>
                </a:solidFill>
                <a:effectLst/>
                <a:latin typeface="Times New Roman" panose="02020603050405020304" pitchFamily="18" charset="0"/>
                <a:ea typeface="Times New Roman" panose="02020603050405020304" pitchFamily="18" charset="0"/>
              </a:rPr>
              <a:t>Tim is a doctor.</a:t>
            </a:r>
            <a:endParaRPr lang="ru-RU" sz="2800" dirty="0">
              <a:effectLst/>
              <a:latin typeface="Times New Roman" panose="02020603050405020304" pitchFamily="18" charset="0"/>
              <a:ea typeface="Times New Roman" panose="02020603050405020304" pitchFamily="18" charset="0"/>
            </a:endParaRPr>
          </a:p>
          <a:p>
            <a:pPr marL="514350" indent="-514350" algn="just">
              <a:buFont typeface="+mj-lt"/>
              <a:buAutoNum type="alphaLcPeriod"/>
            </a:pPr>
            <a:r>
              <a:rPr lang="en-US" sz="2800" dirty="0">
                <a:solidFill>
                  <a:srgbClr val="000000"/>
                </a:solidFill>
                <a:effectLst/>
                <a:latin typeface="Times New Roman" panose="02020603050405020304" pitchFamily="18" charset="0"/>
                <a:ea typeface="Times New Roman" panose="02020603050405020304" pitchFamily="18" charset="0"/>
              </a:rPr>
              <a:t>He has three white dogs and one gray elephant.</a:t>
            </a:r>
            <a:endParaRPr lang="ru-RU" sz="2800" dirty="0">
              <a:effectLst/>
              <a:latin typeface="Times New Roman" panose="02020603050405020304" pitchFamily="18" charset="0"/>
              <a:ea typeface="Times New Roman" panose="02020603050405020304" pitchFamily="18" charset="0"/>
            </a:endParaRPr>
          </a:p>
          <a:p>
            <a:pPr marL="514350" indent="-514350" algn="just">
              <a:buFont typeface="+mj-lt"/>
              <a:buAutoNum type="alphaLcPeriod"/>
            </a:pPr>
            <a:r>
              <a:rPr lang="en-US" sz="2800" dirty="0">
                <a:solidFill>
                  <a:srgbClr val="000000"/>
                </a:solidFill>
                <a:effectLst/>
                <a:latin typeface="Times New Roman" panose="02020603050405020304" pitchFamily="18" charset="0"/>
                <a:ea typeface="Times New Roman" panose="02020603050405020304" pitchFamily="18" charset="0"/>
              </a:rPr>
              <a:t>His horse lives in the house.</a:t>
            </a:r>
            <a:endParaRPr lang="ru-RU" sz="2800" dirty="0">
              <a:effectLst/>
              <a:latin typeface="Times New Roman" panose="02020603050405020304" pitchFamily="18" charset="0"/>
              <a:ea typeface="Times New Roman" panose="02020603050405020304" pitchFamily="18" charset="0"/>
            </a:endParaRPr>
          </a:p>
          <a:p>
            <a:pPr marL="514350" indent="-514350" algn="just">
              <a:buFont typeface="+mj-lt"/>
              <a:buAutoNum type="alphaLcPeriod"/>
            </a:pPr>
            <a:r>
              <a:rPr lang="en-US" sz="2800" dirty="0">
                <a:solidFill>
                  <a:srgbClr val="000000"/>
                </a:solidFill>
                <a:effectLst/>
                <a:latin typeface="Times New Roman" panose="02020603050405020304" pitchFamily="18" charset="0"/>
                <a:ea typeface="Times New Roman" panose="02020603050405020304" pitchFamily="18" charset="0"/>
              </a:rPr>
              <a:t>Tim has big cats.</a:t>
            </a:r>
            <a:endParaRPr lang="ru-RU" sz="2800" dirty="0">
              <a:effectLst/>
              <a:latin typeface="Times New Roman" panose="02020603050405020304" pitchFamily="18" charset="0"/>
              <a:ea typeface="Times New Roman" panose="02020603050405020304" pitchFamily="18" charset="0"/>
            </a:endParaRPr>
          </a:p>
          <a:p>
            <a:pPr marL="514350" indent="-514350" algn="just">
              <a:buFont typeface="+mj-lt"/>
              <a:buAutoNum type="alphaLcPeriod"/>
            </a:pPr>
            <a:r>
              <a:rPr lang="en-US" sz="2800" dirty="0">
                <a:solidFill>
                  <a:srgbClr val="000000"/>
                </a:solidFill>
                <a:effectLst/>
                <a:latin typeface="Times New Roman" panose="02020603050405020304" pitchFamily="18" charset="0"/>
                <a:ea typeface="Times New Roman" panose="02020603050405020304" pitchFamily="18" charset="0"/>
              </a:rPr>
              <a:t>His cats like to go to the park</a:t>
            </a:r>
            <a:r>
              <a:rPr lang="en-US" sz="2800" dirty="0">
                <a:solidFill>
                  <a:srgbClr val="000000"/>
                </a:solidFill>
                <a:effectLst/>
                <a:latin typeface="Calibri" panose="020F0502020204030204" pitchFamily="34" charset="0"/>
                <a:ea typeface="Times New Roman" panose="02020603050405020304" pitchFamily="18" charset="0"/>
                <a:cs typeface="Arial" panose="020B0604020202020204" pitchFamily="34" charset="0"/>
              </a:rPr>
              <a:t>.</a:t>
            </a:r>
            <a:endParaRPr lang="ru-RU"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741075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descr="Изображение выглядит как текст, число, снимок экрана, Шрифт&#10;&#10;Автоматически созданное описание">
            <a:extLst>
              <a:ext uri="{FF2B5EF4-FFF2-40B4-BE49-F238E27FC236}">
                <a16:creationId xmlns:a16="http://schemas.microsoft.com/office/drawing/2014/main" xmlns="" id="{3C23DA5D-F9FE-9530-FC1E-F1C129C2571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66381" y="-520700"/>
            <a:ext cx="9806419" cy="7378701"/>
          </a:xfrm>
        </p:spPr>
      </p:pic>
    </p:spTree>
    <p:extLst>
      <p:ext uri="{BB962C8B-B14F-4D97-AF65-F5344CB8AC3E}">
        <p14:creationId xmlns:p14="http://schemas.microsoft.com/office/powerpoint/2010/main" val="20190427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983C030-9B5C-7C7B-89D8-8613F483661F}"/>
              </a:ext>
            </a:extLst>
          </p:cNvPr>
          <p:cNvSpPr>
            <a:spLocks noGrp="1"/>
          </p:cNvSpPr>
          <p:nvPr>
            <p:ph type="title"/>
          </p:nvPr>
        </p:nvSpPr>
        <p:spPr>
          <a:xfrm>
            <a:off x="0" y="0"/>
            <a:ext cx="12191999" cy="1485900"/>
          </a:xfrm>
        </p:spPr>
        <p:style>
          <a:lnRef idx="2">
            <a:schemeClr val="dk1"/>
          </a:lnRef>
          <a:fillRef idx="1">
            <a:schemeClr val="lt1"/>
          </a:fillRef>
          <a:effectRef idx="0">
            <a:schemeClr val="dk1"/>
          </a:effectRef>
          <a:fontRef idx="minor">
            <a:schemeClr val="dk1"/>
          </a:fontRef>
        </p:style>
        <p:txBody>
          <a:bodyPr/>
          <a:lstStyle/>
          <a:p>
            <a:pPr algn="ctr"/>
            <a:r>
              <a:rPr lang="ru-RU" b="1" dirty="0">
                <a:effectLst/>
              </a:rPr>
              <a:t>указательные местоимения</a:t>
            </a:r>
            <a:r>
              <a:rPr lang="en-US" b="1" dirty="0">
                <a:effectLst/>
              </a:rPr>
              <a:t> </a:t>
            </a:r>
            <a:br>
              <a:rPr lang="en-US" b="1" dirty="0">
                <a:effectLst/>
              </a:rPr>
            </a:br>
            <a:r>
              <a:rPr lang="en-US" b="1" dirty="0">
                <a:effectLst/>
              </a:rPr>
              <a:t>(demonstrative pronouns)</a:t>
            </a:r>
            <a:endParaRPr lang="ru-RU" b="1" dirty="0"/>
          </a:p>
        </p:txBody>
      </p:sp>
      <p:sp>
        <p:nvSpPr>
          <p:cNvPr id="19" name="TextBox 18">
            <a:extLst>
              <a:ext uri="{FF2B5EF4-FFF2-40B4-BE49-F238E27FC236}">
                <a16:creationId xmlns:a16="http://schemas.microsoft.com/office/drawing/2014/main" xmlns="" id="{6C9EE1DC-EDA5-600E-CD66-AA60E52E40D7}"/>
              </a:ext>
            </a:extLst>
          </p:cNvPr>
          <p:cNvSpPr txBox="1"/>
          <p:nvPr/>
        </p:nvSpPr>
        <p:spPr>
          <a:xfrm>
            <a:off x="1950721" y="2674094"/>
            <a:ext cx="8290558" cy="317009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l"/>
            <a:r>
              <a:rPr lang="en-US" sz="2000" b="1" i="0" dirty="0">
                <a:effectLst/>
                <a:latin typeface="quote-cjk-patch"/>
              </a:rPr>
              <a:t>PETS</a:t>
            </a:r>
            <a:endParaRPr lang="ru-RU" sz="2000" b="1" i="0" dirty="0">
              <a:effectLst/>
              <a:latin typeface="quote-cjk-patch"/>
            </a:endParaRPr>
          </a:p>
          <a:p>
            <a:pPr algn="l"/>
            <a:endParaRPr lang="en-US" sz="2000" b="0" i="0" dirty="0">
              <a:effectLst/>
              <a:latin typeface="quote-cjk-patch"/>
            </a:endParaRPr>
          </a:p>
          <a:p>
            <a:pPr algn="l"/>
            <a:r>
              <a:rPr lang="en-US" sz="2000" b="0" i="0" dirty="0">
                <a:effectLst/>
                <a:latin typeface="quote-cjk-patch"/>
              </a:rPr>
              <a:t>I like </a:t>
            </a:r>
            <a:r>
              <a:rPr lang="en-US" sz="2000" b="1" i="0" dirty="0">
                <a:effectLst/>
                <a:latin typeface="quote-cjk-patch"/>
              </a:rPr>
              <a:t>this</a:t>
            </a:r>
            <a:r>
              <a:rPr lang="en-US" sz="2000" b="0" i="0" dirty="0">
                <a:effectLst/>
                <a:latin typeface="quote-cjk-patch"/>
              </a:rPr>
              <a:t> cat.</a:t>
            </a:r>
            <a:br>
              <a:rPr lang="en-US" sz="2000" b="0" i="0" dirty="0">
                <a:effectLst/>
                <a:latin typeface="quote-cjk-patch"/>
              </a:rPr>
            </a:br>
            <a:r>
              <a:rPr lang="en-US" sz="2000" b="0" i="0" dirty="0">
                <a:effectLst/>
                <a:latin typeface="quote-cjk-patch"/>
              </a:rPr>
              <a:t>You like </a:t>
            </a:r>
            <a:r>
              <a:rPr lang="en-US" sz="2000" b="1" i="0" dirty="0">
                <a:effectLst/>
                <a:latin typeface="quote-cjk-patch"/>
              </a:rPr>
              <a:t>that</a:t>
            </a:r>
            <a:r>
              <a:rPr lang="en-US" sz="2000" b="0" i="0" dirty="0">
                <a:effectLst/>
                <a:latin typeface="quote-cjk-patch"/>
              </a:rPr>
              <a:t>.</a:t>
            </a:r>
            <a:br>
              <a:rPr lang="en-US" sz="2000" b="0" i="0" dirty="0">
                <a:effectLst/>
                <a:latin typeface="quote-cjk-patch"/>
              </a:rPr>
            </a:br>
            <a:r>
              <a:rPr lang="en-US" sz="2000" b="0" i="0" dirty="0">
                <a:effectLst/>
                <a:latin typeface="quote-cjk-patch"/>
              </a:rPr>
              <a:t>I like Pit.</a:t>
            </a:r>
            <a:br>
              <a:rPr lang="en-US" sz="2000" b="0" i="0" dirty="0">
                <a:effectLst/>
                <a:latin typeface="quote-cjk-patch"/>
              </a:rPr>
            </a:br>
            <a:r>
              <a:rPr lang="en-US" sz="2000" b="0" i="0" dirty="0">
                <a:effectLst/>
                <a:latin typeface="quote-cjk-patch"/>
              </a:rPr>
              <a:t>You like Pat.</a:t>
            </a:r>
          </a:p>
          <a:p>
            <a:pPr algn="l"/>
            <a:r>
              <a:rPr lang="en-US" sz="2000" b="0" i="0" dirty="0">
                <a:effectLst/>
                <a:latin typeface="quote-cjk-patch"/>
              </a:rPr>
              <a:t>I like </a:t>
            </a:r>
            <a:r>
              <a:rPr lang="en-US" sz="2000" b="1" i="0" dirty="0">
                <a:effectLst/>
                <a:latin typeface="quote-cjk-patch"/>
              </a:rPr>
              <a:t>this</a:t>
            </a:r>
            <a:r>
              <a:rPr lang="en-US" sz="2000" b="0" i="0" dirty="0">
                <a:effectLst/>
                <a:latin typeface="quote-cjk-patch"/>
              </a:rPr>
              <a:t> dog.</a:t>
            </a:r>
            <a:br>
              <a:rPr lang="en-US" sz="2000" b="0" i="0" dirty="0">
                <a:effectLst/>
                <a:latin typeface="quote-cjk-patch"/>
              </a:rPr>
            </a:br>
            <a:r>
              <a:rPr lang="en-US" sz="2000" b="0" i="0" dirty="0">
                <a:effectLst/>
                <a:latin typeface="quote-cjk-patch"/>
              </a:rPr>
              <a:t>You like </a:t>
            </a:r>
            <a:r>
              <a:rPr lang="en-US" sz="2000" b="1" i="0" dirty="0">
                <a:effectLst/>
                <a:latin typeface="quote-cjk-patch"/>
              </a:rPr>
              <a:t>that</a:t>
            </a:r>
            <a:r>
              <a:rPr lang="en-US" sz="2000" b="0" i="0" dirty="0">
                <a:effectLst/>
                <a:latin typeface="quote-cjk-patch"/>
              </a:rPr>
              <a:t>.</a:t>
            </a:r>
            <a:br>
              <a:rPr lang="en-US" sz="2000" b="0" i="0" dirty="0">
                <a:effectLst/>
                <a:latin typeface="quote-cjk-patch"/>
              </a:rPr>
            </a:br>
            <a:r>
              <a:rPr lang="en-US" sz="2000" b="0" i="0" dirty="0">
                <a:effectLst/>
                <a:latin typeface="quote-cjk-patch"/>
              </a:rPr>
              <a:t>I like Bit.</a:t>
            </a:r>
            <a:br>
              <a:rPr lang="en-US" sz="2000" b="0" i="0" dirty="0">
                <a:effectLst/>
                <a:latin typeface="quote-cjk-patch"/>
              </a:rPr>
            </a:br>
            <a:r>
              <a:rPr lang="en-US" sz="2000" b="0" i="0" dirty="0">
                <a:effectLst/>
                <a:latin typeface="quote-cjk-patch"/>
              </a:rPr>
              <a:t>You like Bat.</a:t>
            </a:r>
          </a:p>
        </p:txBody>
      </p:sp>
      <p:sp>
        <p:nvSpPr>
          <p:cNvPr id="21" name="TextBox 20">
            <a:extLst>
              <a:ext uri="{FF2B5EF4-FFF2-40B4-BE49-F238E27FC236}">
                <a16:creationId xmlns:a16="http://schemas.microsoft.com/office/drawing/2014/main" xmlns="" id="{3236F3F7-85EF-8AC5-B675-D7205CE18FE4}"/>
              </a:ext>
            </a:extLst>
          </p:cNvPr>
          <p:cNvSpPr txBox="1"/>
          <p:nvPr/>
        </p:nvSpPr>
        <p:spPr>
          <a:xfrm>
            <a:off x="4354286" y="1598757"/>
            <a:ext cx="4570773" cy="830997"/>
          </a:xfrm>
          <a:prstGeom prst="rect">
            <a:avLst/>
          </a:prstGeom>
          <a:noFill/>
        </p:spPr>
        <p:txBody>
          <a:bodyPr wrap="square">
            <a:spAutoFit/>
          </a:bodyPr>
          <a:lstStyle/>
          <a:p>
            <a:pPr algn="l"/>
            <a:r>
              <a:rPr lang="en-US" sz="4800" b="1" i="0" dirty="0">
                <a:effectLst/>
                <a:latin typeface="quote-cjk-patch"/>
              </a:rPr>
              <a:t>This</a:t>
            </a:r>
            <a:r>
              <a:rPr lang="en-US" sz="4800" b="0" i="0" dirty="0">
                <a:effectLst/>
                <a:latin typeface="quote-cjk-patch"/>
              </a:rPr>
              <a:t> </a:t>
            </a:r>
            <a:r>
              <a:rPr lang="en-US" sz="4800" b="1" i="0" dirty="0">
                <a:effectLst/>
                <a:latin typeface="quote-cjk-patch"/>
              </a:rPr>
              <a:t>—</a:t>
            </a:r>
            <a:r>
              <a:rPr lang="en-US" sz="4800" b="0" i="0" dirty="0">
                <a:effectLst/>
                <a:latin typeface="quote-cjk-patch"/>
              </a:rPr>
              <a:t> </a:t>
            </a:r>
            <a:r>
              <a:rPr lang="en-US" sz="4800" b="1" i="0" dirty="0">
                <a:effectLst/>
                <a:latin typeface="quote-cjk-patch"/>
              </a:rPr>
              <a:t>that</a:t>
            </a:r>
          </a:p>
        </p:txBody>
      </p:sp>
      <p:sp>
        <p:nvSpPr>
          <p:cNvPr id="23" name="TextBox 22">
            <a:extLst>
              <a:ext uri="{FF2B5EF4-FFF2-40B4-BE49-F238E27FC236}">
                <a16:creationId xmlns:a16="http://schemas.microsoft.com/office/drawing/2014/main" xmlns="" id="{EB244F55-B973-C520-AC60-0349EF20EAA0}"/>
              </a:ext>
            </a:extLst>
          </p:cNvPr>
          <p:cNvSpPr txBox="1"/>
          <p:nvPr/>
        </p:nvSpPr>
        <p:spPr>
          <a:xfrm>
            <a:off x="8215494" y="2612538"/>
            <a:ext cx="3143795" cy="3170099"/>
          </a:xfrm>
          <a:prstGeom prst="rect">
            <a:avLst/>
          </a:prstGeom>
          <a:noFill/>
        </p:spPr>
        <p:txBody>
          <a:bodyPr wrap="square">
            <a:spAutoFit/>
          </a:bodyPr>
          <a:lstStyle/>
          <a:p>
            <a:pPr algn="l"/>
            <a:r>
              <a:rPr lang="en-US" sz="2000" b="1" i="0" dirty="0">
                <a:effectLst/>
                <a:latin typeface="quote-cjk-patch"/>
              </a:rPr>
              <a:t>TOYS</a:t>
            </a:r>
            <a:endParaRPr lang="ru-RU" sz="2000" b="1" i="0" dirty="0">
              <a:effectLst/>
              <a:latin typeface="quote-cjk-patch"/>
            </a:endParaRPr>
          </a:p>
          <a:p>
            <a:pPr algn="l"/>
            <a:endParaRPr lang="en-US" sz="2000" b="0" i="0" dirty="0">
              <a:effectLst/>
              <a:latin typeface="quote-cjk-patch"/>
            </a:endParaRPr>
          </a:p>
          <a:p>
            <a:pPr algn="l"/>
            <a:r>
              <a:rPr lang="en-US" sz="2000" b="1" i="0" dirty="0">
                <a:effectLst/>
                <a:latin typeface="quote-cjk-patch"/>
              </a:rPr>
              <a:t>This</a:t>
            </a:r>
            <a:r>
              <a:rPr lang="en-US" sz="2000" b="0" i="0" dirty="0">
                <a:effectLst/>
                <a:latin typeface="quote-cjk-patch"/>
              </a:rPr>
              <a:t> is a house.</a:t>
            </a:r>
            <a:br>
              <a:rPr lang="en-US" sz="2000" b="0" i="0" dirty="0">
                <a:effectLst/>
                <a:latin typeface="quote-cjk-patch"/>
              </a:rPr>
            </a:br>
            <a:r>
              <a:rPr lang="en-US" sz="2000" b="1" i="0" dirty="0">
                <a:effectLst/>
                <a:latin typeface="quote-cjk-patch"/>
              </a:rPr>
              <a:t>That</a:t>
            </a:r>
            <a:r>
              <a:rPr lang="en-US" sz="2000" b="0" i="0" dirty="0">
                <a:effectLst/>
                <a:latin typeface="quote-cjk-patch"/>
              </a:rPr>
              <a:t> is a mouse.</a:t>
            </a:r>
            <a:br>
              <a:rPr lang="en-US" sz="2000" b="0" i="0" dirty="0">
                <a:effectLst/>
                <a:latin typeface="quote-cjk-patch"/>
              </a:rPr>
            </a:br>
            <a:r>
              <a:rPr lang="en-US" sz="2000" b="1" i="0" dirty="0">
                <a:effectLst/>
                <a:latin typeface="quote-cjk-patch"/>
              </a:rPr>
              <a:t>This</a:t>
            </a:r>
            <a:r>
              <a:rPr lang="en-US" sz="2000" b="0" i="0" dirty="0">
                <a:effectLst/>
                <a:latin typeface="quote-cjk-patch"/>
              </a:rPr>
              <a:t> is a duck.</a:t>
            </a:r>
            <a:br>
              <a:rPr lang="en-US" sz="2000" b="0" i="0" dirty="0">
                <a:effectLst/>
                <a:latin typeface="quote-cjk-patch"/>
              </a:rPr>
            </a:br>
            <a:r>
              <a:rPr lang="en-US" sz="2000" b="1" i="0" dirty="0">
                <a:effectLst/>
                <a:latin typeface="quote-cjk-patch"/>
              </a:rPr>
              <a:t>That</a:t>
            </a:r>
            <a:r>
              <a:rPr lang="en-US" sz="2000" b="0" i="0" dirty="0">
                <a:effectLst/>
                <a:latin typeface="quote-cjk-patch"/>
              </a:rPr>
              <a:t> is a truck.</a:t>
            </a:r>
          </a:p>
          <a:p>
            <a:pPr algn="l"/>
            <a:r>
              <a:rPr lang="en-US" sz="2000" b="1" i="0" dirty="0">
                <a:effectLst/>
                <a:latin typeface="quote-cjk-patch"/>
              </a:rPr>
              <a:t>This</a:t>
            </a:r>
            <a:r>
              <a:rPr lang="en-US" sz="2000" b="0" i="0" dirty="0">
                <a:effectLst/>
                <a:latin typeface="quote-cjk-patch"/>
              </a:rPr>
              <a:t> is a ball.</a:t>
            </a:r>
            <a:br>
              <a:rPr lang="en-US" sz="2000" b="0" i="0" dirty="0">
                <a:effectLst/>
                <a:latin typeface="quote-cjk-patch"/>
              </a:rPr>
            </a:br>
            <a:r>
              <a:rPr lang="en-US" sz="2000" b="1" i="0" dirty="0">
                <a:effectLst/>
                <a:latin typeface="quote-cjk-patch"/>
              </a:rPr>
              <a:t>That</a:t>
            </a:r>
            <a:r>
              <a:rPr lang="en-US" sz="2000" b="0" i="0" dirty="0">
                <a:effectLst/>
                <a:latin typeface="quote-cjk-patch"/>
              </a:rPr>
              <a:t> is a doll.</a:t>
            </a:r>
            <a:br>
              <a:rPr lang="en-US" sz="2000" b="0" i="0" dirty="0">
                <a:effectLst/>
                <a:latin typeface="quote-cjk-patch"/>
              </a:rPr>
            </a:br>
            <a:r>
              <a:rPr lang="en-US" sz="2000" b="1" i="0" dirty="0">
                <a:effectLst/>
                <a:latin typeface="quote-cjk-patch"/>
              </a:rPr>
              <a:t>This</a:t>
            </a:r>
            <a:r>
              <a:rPr lang="en-US" sz="2000" b="0" i="0" dirty="0">
                <a:effectLst/>
                <a:latin typeface="quote-cjk-patch"/>
              </a:rPr>
              <a:t> is a dog.</a:t>
            </a:r>
            <a:br>
              <a:rPr lang="en-US" sz="2000" b="0" i="0" dirty="0">
                <a:effectLst/>
                <a:latin typeface="quote-cjk-patch"/>
              </a:rPr>
            </a:br>
            <a:r>
              <a:rPr lang="en-US" sz="2000" b="1" i="0" dirty="0">
                <a:effectLst/>
                <a:latin typeface="quote-cjk-patch"/>
              </a:rPr>
              <a:t>That</a:t>
            </a:r>
            <a:r>
              <a:rPr lang="en-US" sz="2000" b="0" i="0" dirty="0">
                <a:effectLst/>
                <a:latin typeface="quote-cjk-patch"/>
              </a:rPr>
              <a:t> is a frog.</a:t>
            </a:r>
          </a:p>
        </p:txBody>
      </p:sp>
      <p:sp>
        <p:nvSpPr>
          <p:cNvPr id="25" name="TextBox 24">
            <a:extLst>
              <a:ext uri="{FF2B5EF4-FFF2-40B4-BE49-F238E27FC236}">
                <a16:creationId xmlns:a16="http://schemas.microsoft.com/office/drawing/2014/main" xmlns="" id="{956C0945-B01C-D163-EEF4-CCBDF6A0C0F5}"/>
              </a:ext>
            </a:extLst>
          </p:cNvPr>
          <p:cNvSpPr txBox="1"/>
          <p:nvPr/>
        </p:nvSpPr>
        <p:spPr>
          <a:xfrm>
            <a:off x="4789714" y="2981870"/>
            <a:ext cx="2360022" cy="2554545"/>
          </a:xfrm>
          <a:prstGeom prst="rect">
            <a:avLst/>
          </a:prstGeom>
          <a:noFill/>
        </p:spPr>
        <p:txBody>
          <a:bodyPr wrap="square">
            <a:spAutoFit/>
          </a:bodyPr>
          <a:lstStyle/>
          <a:p>
            <a:pPr algn="l"/>
            <a:r>
              <a:rPr lang="en-US" sz="2000" b="0" i="0" dirty="0">
                <a:effectLst/>
                <a:latin typeface="quote-cjk-patch"/>
              </a:rPr>
              <a:t>I like </a:t>
            </a:r>
            <a:r>
              <a:rPr lang="en-US" sz="2000" b="1" i="0" dirty="0">
                <a:effectLst/>
                <a:latin typeface="quote-cjk-patch"/>
              </a:rPr>
              <a:t>this</a:t>
            </a:r>
            <a:r>
              <a:rPr lang="en-US" sz="2000" b="0" i="0" dirty="0">
                <a:effectLst/>
                <a:latin typeface="quote-cjk-patch"/>
              </a:rPr>
              <a:t> house.</a:t>
            </a:r>
            <a:br>
              <a:rPr lang="en-US" sz="2000" b="0" i="0" dirty="0">
                <a:effectLst/>
                <a:latin typeface="quote-cjk-patch"/>
              </a:rPr>
            </a:br>
            <a:r>
              <a:rPr lang="en-US" sz="2000" b="0" i="0" dirty="0">
                <a:effectLst/>
                <a:latin typeface="quote-cjk-patch"/>
              </a:rPr>
              <a:t>You like </a:t>
            </a:r>
            <a:r>
              <a:rPr lang="en-US" sz="2000" b="1" i="0" dirty="0">
                <a:effectLst/>
                <a:latin typeface="quote-cjk-patch"/>
              </a:rPr>
              <a:t>that</a:t>
            </a:r>
            <a:r>
              <a:rPr lang="en-US" sz="2000" b="0" i="0" dirty="0">
                <a:effectLst/>
                <a:latin typeface="quote-cjk-patch"/>
              </a:rPr>
              <a:t> mouse.</a:t>
            </a:r>
            <a:br>
              <a:rPr lang="en-US" sz="2000" b="0" i="0" dirty="0">
                <a:effectLst/>
                <a:latin typeface="quote-cjk-patch"/>
              </a:rPr>
            </a:br>
            <a:r>
              <a:rPr lang="en-US" sz="2000" b="0" i="0" dirty="0">
                <a:effectLst/>
                <a:latin typeface="quote-cjk-patch"/>
              </a:rPr>
              <a:t>I like </a:t>
            </a:r>
            <a:r>
              <a:rPr lang="en-US" sz="2000" b="1" i="0" dirty="0">
                <a:effectLst/>
                <a:latin typeface="quote-cjk-patch"/>
              </a:rPr>
              <a:t>this</a:t>
            </a:r>
            <a:r>
              <a:rPr lang="en-US" sz="2000" b="0" i="0" dirty="0">
                <a:effectLst/>
                <a:latin typeface="quote-cjk-patch"/>
              </a:rPr>
              <a:t> duck.</a:t>
            </a:r>
            <a:br>
              <a:rPr lang="en-US" sz="2000" b="0" i="0" dirty="0">
                <a:effectLst/>
                <a:latin typeface="quote-cjk-patch"/>
              </a:rPr>
            </a:br>
            <a:r>
              <a:rPr lang="en-US" sz="2000" b="0" i="0" dirty="0">
                <a:effectLst/>
                <a:latin typeface="quote-cjk-patch"/>
              </a:rPr>
              <a:t>You like </a:t>
            </a:r>
            <a:r>
              <a:rPr lang="en-US" sz="2000" b="1" i="0" dirty="0">
                <a:effectLst/>
                <a:latin typeface="quote-cjk-patch"/>
              </a:rPr>
              <a:t>that</a:t>
            </a:r>
            <a:r>
              <a:rPr lang="en-US" sz="2000" b="0" i="0" dirty="0">
                <a:effectLst/>
                <a:latin typeface="quote-cjk-patch"/>
              </a:rPr>
              <a:t> truck.</a:t>
            </a:r>
          </a:p>
          <a:p>
            <a:pPr algn="l"/>
            <a:r>
              <a:rPr lang="en-US" sz="2000" b="0" i="0" dirty="0">
                <a:effectLst/>
                <a:latin typeface="quote-cjk-patch"/>
              </a:rPr>
              <a:t>I like </a:t>
            </a:r>
            <a:r>
              <a:rPr lang="en-US" sz="2000" b="1" i="0" dirty="0">
                <a:effectLst/>
                <a:latin typeface="quote-cjk-patch"/>
              </a:rPr>
              <a:t>this</a:t>
            </a:r>
            <a:r>
              <a:rPr lang="en-US" sz="2000" b="0" i="0" dirty="0">
                <a:effectLst/>
                <a:latin typeface="quote-cjk-patch"/>
              </a:rPr>
              <a:t> ball.</a:t>
            </a:r>
            <a:br>
              <a:rPr lang="en-US" sz="2000" b="0" i="0" dirty="0">
                <a:effectLst/>
                <a:latin typeface="quote-cjk-patch"/>
              </a:rPr>
            </a:br>
            <a:r>
              <a:rPr lang="en-US" sz="2000" b="0" i="0" dirty="0">
                <a:effectLst/>
                <a:latin typeface="quote-cjk-patch"/>
              </a:rPr>
              <a:t>You like </a:t>
            </a:r>
            <a:r>
              <a:rPr lang="en-US" sz="2000" b="1" i="0" dirty="0">
                <a:effectLst/>
                <a:latin typeface="quote-cjk-patch"/>
              </a:rPr>
              <a:t>that</a:t>
            </a:r>
            <a:r>
              <a:rPr lang="en-US" sz="2000" b="0" i="0" dirty="0">
                <a:effectLst/>
                <a:latin typeface="quote-cjk-patch"/>
              </a:rPr>
              <a:t> doll.</a:t>
            </a:r>
            <a:br>
              <a:rPr lang="en-US" sz="2000" b="0" i="0" dirty="0">
                <a:effectLst/>
                <a:latin typeface="quote-cjk-patch"/>
              </a:rPr>
            </a:br>
            <a:r>
              <a:rPr lang="en-US" sz="2000" b="0" i="0" dirty="0">
                <a:effectLst/>
                <a:latin typeface="quote-cjk-patch"/>
              </a:rPr>
              <a:t>I like </a:t>
            </a:r>
            <a:r>
              <a:rPr lang="en-US" sz="2000" b="1" i="0" dirty="0">
                <a:effectLst/>
                <a:latin typeface="quote-cjk-patch"/>
              </a:rPr>
              <a:t>this</a:t>
            </a:r>
            <a:r>
              <a:rPr lang="en-US" sz="2000" b="0" i="0" dirty="0">
                <a:effectLst/>
                <a:latin typeface="quote-cjk-patch"/>
              </a:rPr>
              <a:t> dog.</a:t>
            </a:r>
            <a:br>
              <a:rPr lang="en-US" sz="2000" b="0" i="0" dirty="0">
                <a:effectLst/>
                <a:latin typeface="quote-cjk-patch"/>
              </a:rPr>
            </a:br>
            <a:r>
              <a:rPr lang="en-US" sz="2000" b="0" i="0" dirty="0">
                <a:effectLst/>
                <a:latin typeface="quote-cjk-patch"/>
              </a:rPr>
              <a:t>You like </a:t>
            </a:r>
            <a:r>
              <a:rPr lang="en-US" sz="2000" b="1" i="0" dirty="0">
                <a:effectLst/>
                <a:latin typeface="quote-cjk-patch"/>
              </a:rPr>
              <a:t>that</a:t>
            </a:r>
            <a:r>
              <a:rPr lang="en-US" sz="2000" b="0" i="0" dirty="0">
                <a:effectLst/>
                <a:latin typeface="quote-cjk-patch"/>
              </a:rPr>
              <a:t> frog.</a:t>
            </a:r>
          </a:p>
        </p:txBody>
      </p:sp>
    </p:spTree>
    <p:extLst>
      <p:ext uri="{BB962C8B-B14F-4D97-AF65-F5344CB8AC3E}">
        <p14:creationId xmlns:p14="http://schemas.microsoft.com/office/powerpoint/2010/main" val="2149116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Объект 7">
            <a:extLst>
              <a:ext uri="{FF2B5EF4-FFF2-40B4-BE49-F238E27FC236}">
                <a16:creationId xmlns:a16="http://schemas.microsoft.com/office/drawing/2014/main" xmlns="" id="{727181B9-FC27-17A9-2180-26BC8E722ACF}"/>
              </a:ext>
            </a:extLst>
          </p:cNvPr>
          <p:cNvGraphicFramePr>
            <a:graphicFrameLocks noGrp="1"/>
          </p:cNvGraphicFramePr>
          <p:nvPr>
            <p:ph idx="1"/>
            <p:extLst>
              <p:ext uri="{D42A27DB-BD31-4B8C-83A1-F6EECF244321}">
                <p14:modId xmlns:p14="http://schemas.microsoft.com/office/powerpoint/2010/main" val="283839924"/>
              </p:ext>
            </p:extLst>
          </p:nvPr>
        </p:nvGraphicFramePr>
        <p:xfrm>
          <a:off x="711200" y="-12329"/>
          <a:ext cx="10795000" cy="6911441"/>
        </p:xfrm>
        <a:graphic>
          <a:graphicData uri="http://schemas.openxmlformats.org/drawingml/2006/table">
            <a:tbl>
              <a:tblPr firstRow="1" firstCol="1" bandRow="1">
                <a:tableStyleId>{5C22544A-7EE6-4342-B048-85BDC9FD1C3A}</a:tableStyleId>
              </a:tblPr>
              <a:tblGrid>
                <a:gridCol w="5163594">
                  <a:extLst>
                    <a:ext uri="{9D8B030D-6E8A-4147-A177-3AD203B41FA5}">
                      <a16:colId xmlns:a16="http://schemas.microsoft.com/office/drawing/2014/main" xmlns="" val="4142907064"/>
                    </a:ext>
                  </a:extLst>
                </a:gridCol>
                <a:gridCol w="5631406">
                  <a:extLst>
                    <a:ext uri="{9D8B030D-6E8A-4147-A177-3AD203B41FA5}">
                      <a16:colId xmlns:a16="http://schemas.microsoft.com/office/drawing/2014/main" xmlns="" val="1660270567"/>
                    </a:ext>
                  </a:extLst>
                </a:gridCol>
              </a:tblGrid>
              <a:tr h="818317">
                <a:tc>
                  <a:txBody>
                    <a:bodyPr/>
                    <a:lstStyle/>
                    <a:p>
                      <a:pPr algn="ctr">
                        <a:lnSpc>
                          <a:spcPct val="115000"/>
                        </a:lnSpc>
                        <a:spcAft>
                          <a:spcPts val="1000"/>
                        </a:spcAft>
                      </a:pPr>
                      <a:r>
                        <a:rPr lang="en-US" sz="2400">
                          <a:effectLst/>
                        </a:rPr>
                        <a:t>Present Simple (</a:t>
                      </a:r>
                      <a:r>
                        <a:rPr lang="ru-RU" sz="2400">
                          <a:effectLst/>
                        </a:rPr>
                        <a:t>Настоящее простое)</a:t>
                      </a:r>
                      <a:endParaRPr lang="ru-RU" sz="2400">
                        <a:effectLst/>
                        <a:latin typeface="Calibri" panose="020F0502020204030204" pitchFamily="34" charset="0"/>
                        <a:ea typeface="Calibri" panose="020F0502020204030204" pitchFamily="34" charset="0"/>
                        <a:cs typeface="Times New Roman" panose="02020603050405020304" pitchFamily="18" charset="0"/>
                      </a:endParaRPr>
                    </a:p>
                  </a:txBody>
                  <a:tcPr marL="106199" marR="106199" marT="0" marB="0"/>
                </a:tc>
                <a:tc>
                  <a:txBody>
                    <a:bodyPr/>
                    <a:lstStyle/>
                    <a:p>
                      <a:pPr algn="ctr">
                        <a:lnSpc>
                          <a:spcPct val="115000"/>
                        </a:lnSpc>
                        <a:spcAft>
                          <a:spcPts val="1000"/>
                        </a:spcAft>
                      </a:pPr>
                      <a:r>
                        <a:rPr lang="en-US" sz="2400">
                          <a:effectLst/>
                        </a:rPr>
                        <a:t>Present Continuous (</a:t>
                      </a:r>
                      <a:r>
                        <a:rPr lang="ru-RU" sz="2400">
                          <a:effectLst/>
                        </a:rPr>
                        <a:t>Настоящее продолженное)</a:t>
                      </a:r>
                      <a:endParaRPr lang="ru-RU" sz="2400">
                        <a:effectLst/>
                        <a:latin typeface="Calibri" panose="020F0502020204030204" pitchFamily="34" charset="0"/>
                        <a:ea typeface="Calibri" panose="020F0502020204030204" pitchFamily="34" charset="0"/>
                        <a:cs typeface="Times New Roman" panose="02020603050405020304" pitchFamily="18" charset="0"/>
                      </a:endParaRPr>
                    </a:p>
                  </a:txBody>
                  <a:tcPr marL="106199" marR="106199" marT="0" marB="0"/>
                </a:tc>
                <a:extLst>
                  <a:ext uri="{0D108BD9-81ED-4DB2-BD59-A6C34878D82A}">
                    <a16:rowId xmlns:a16="http://schemas.microsoft.com/office/drawing/2014/main" xmlns="" val="890325345"/>
                  </a:ext>
                </a:extLst>
              </a:tr>
              <a:tr h="1560720">
                <a:tc>
                  <a:txBody>
                    <a:bodyPr/>
                    <a:lstStyle/>
                    <a:p>
                      <a:pPr>
                        <a:lnSpc>
                          <a:spcPct val="115000"/>
                        </a:lnSpc>
                        <a:spcAft>
                          <a:spcPts val="1000"/>
                        </a:spcAft>
                      </a:pPr>
                      <a:r>
                        <a:rPr lang="en-US" sz="2400">
                          <a:effectLst/>
                        </a:rPr>
                        <a:t>+) □ V (s (es)</a:t>
                      </a:r>
                      <a:endParaRPr lang="ru-RU" sz="2400">
                        <a:effectLst/>
                      </a:endParaRPr>
                    </a:p>
                    <a:p>
                      <a:pPr>
                        <a:lnSpc>
                          <a:spcPct val="115000"/>
                        </a:lnSpc>
                        <a:spcAft>
                          <a:spcPts val="1000"/>
                        </a:spcAft>
                      </a:pPr>
                      <a:r>
                        <a:rPr lang="en-US" sz="2400">
                          <a:effectLst/>
                        </a:rPr>
                        <a:t>-) □ don’t (doesn’t) V</a:t>
                      </a:r>
                      <a:endParaRPr lang="ru-RU" sz="2400">
                        <a:effectLst/>
                      </a:endParaRPr>
                    </a:p>
                    <a:p>
                      <a:pPr>
                        <a:lnSpc>
                          <a:spcPct val="115000"/>
                        </a:lnSpc>
                        <a:spcAft>
                          <a:spcPts val="1000"/>
                        </a:spcAft>
                      </a:pPr>
                      <a:r>
                        <a:rPr lang="en-US" sz="2400">
                          <a:effectLst/>
                        </a:rPr>
                        <a:t>?) Do (Does) □ V?</a:t>
                      </a:r>
                      <a:endParaRPr lang="ru-RU" sz="2400">
                        <a:effectLst/>
                        <a:latin typeface="Calibri" panose="020F0502020204030204" pitchFamily="34" charset="0"/>
                        <a:ea typeface="Calibri" panose="020F0502020204030204" pitchFamily="34" charset="0"/>
                        <a:cs typeface="Times New Roman" panose="02020603050405020304" pitchFamily="18" charset="0"/>
                      </a:endParaRPr>
                    </a:p>
                  </a:txBody>
                  <a:tcPr marL="106199" marR="106199" marT="0" marB="0"/>
                </a:tc>
                <a:tc>
                  <a:txBody>
                    <a:bodyPr/>
                    <a:lstStyle/>
                    <a:p>
                      <a:pPr>
                        <a:lnSpc>
                          <a:spcPct val="115000"/>
                        </a:lnSpc>
                        <a:spcAft>
                          <a:spcPts val="1000"/>
                        </a:spcAft>
                      </a:pPr>
                      <a:r>
                        <a:rPr lang="en-US" sz="2400">
                          <a:effectLst/>
                        </a:rPr>
                        <a:t>I </a:t>
                      </a:r>
                      <a:r>
                        <a:rPr lang="ru-RU" sz="2400">
                          <a:effectLst/>
                        </a:rPr>
                        <a:t>ам</a:t>
                      </a:r>
                      <a:r>
                        <a:rPr lang="en-US" sz="2400">
                          <a:effectLst/>
                        </a:rPr>
                        <a:t>                           </a:t>
                      </a:r>
                      <a:endParaRPr lang="ru-RU" sz="2400">
                        <a:effectLst/>
                      </a:endParaRPr>
                    </a:p>
                    <a:p>
                      <a:pPr>
                        <a:lnSpc>
                          <a:spcPct val="115000"/>
                        </a:lnSpc>
                        <a:spcAft>
                          <a:spcPts val="1000"/>
                        </a:spcAft>
                      </a:pPr>
                      <a:r>
                        <a:rPr lang="en-US" sz="2400">
                          <a:effectLst/>
                        </a:rPr>
                        <a:t> </a:t>
                      </a:r>
                      <a:r>
                        <a:rPr lang="ru-RU" sz="2400">
                          <a:effectLst/>
                        </a:rPr>
                        <a:t>Ед</a:t>
                      </a:r>
                      <a:r>
                        <a:rPr lang="en-US" sz="2400">
                          <a:effectLst/>
                        </a:rPr>
                        <a:t>.</a:t>
                      </a:r>
                      <a:r>
                        <a:rPr lang="ru-RU" sz="2400">
                          <a:effectLst/>
                        </a:rPr>
                        <a:t>ч</a:t>
                      </a:r>
                      <a:r>
                        <a:rPr lang="en-US" sz="2400">
                          <a:effectLst/>
                        </a:rPr>
                        <a:t>.  is          Ving</a:t>
                      </a:r>
                      <a:endParaRPr lang="ru-RU" sz="2400">
                        <a:effectLst/>
                      </a:endParaRPr>
                    </a:p>
                    <a:p>
                      <a:pPr>
                        <a:lnSpc>
                          <a:spcPct val="115000"/>
                        </a:lnSpc>
                        <a:spcAft>
                          <a:spcPts val="1000"/>
                        </a:spcAft>
                      </a:pPr>
                      <a:r>
                        <a:rPr lang="en-US" sz="2400">
                          <a:effectLst/>
                        </a:rPr>
                        <a:t> </a:t>
                      </a:r>
                      <a:r>
                        <a:rPr lang="ru-RU" sz="2400">
                          <a:effectLst/>
                        </a:rPr>
                        <a:t>Мн</a:t>
                      </a:r>
                      <a:r>
                        <a:rPr lang="en-US" sz="2400">
                          <a:effectLst/>
                        </a:rPr>
                        <a:t>.</a:t>
                      </a:r>
                      <a:r>
                        <a:rPr lang="ru-RU" sz="2400">
                          <a:effectLst/>
                        </a:rPr>
                        <a:t>ч</a:t>
                      </a:r>
                      <a:r>
                        <a:rPr lang="en-US" sz="2400">
                          <a:effectLst/>
                        </a:rPr>
                        <a:t>. are</a:t>
                      </a:r>
                      <a:endParaRPr lang="ru-RU" sz="2400">
                        <a:effectLst/>
                        <a:latin typeface="Calibri" panose="020F0502020204030204" pitchFamily="34" charset="0"/>
                        <a:ea typeface="Calibri" panose="020F0502020204030204" pitchFamily="34" charset="0"/>
                        <a:cs typeface="Times New Roman" panose="02020603050405020304" pitchFamily="18" charset="0"/>
                      </a:endParaRPr>
                    </a:p>
                  </a:txBody>
                  <a:tcPr marL="106199" marR="106199" marT="0" marB="0"/>
                </a:tc>
                <a:extLst>
                  <a:ext uri="{0D108BD9-81ED-4DB2-BD59-A6C34878D82A}">
                    <a16:rowId xmlns:a16="http://schemas.microsoft.com/office/drawing/2014/main" xmlns="" val="1024842856"/>
                  </a:ext>
                </a:extLst>
              </a:tr>
              <a:tr h="2699977">
                <a:tc>
                  <a:txBody>
                    <a:bodyPr/>
                    <a:lstStyle/>
                    <a:p>
                      <a:pPr>
                        <a:lnSpc>
                          <a:spcPct val="115000"/>
                        </a:lnSpc>
                        <a:spcAft>
                          <a:spcPts val="1000"/>
                        </a:spcAft>
                      </a:pPr>
                      <a:r>
                        <a:rPr lang="en-US" sz="2400">
                          <a:effectLst/>
                        </a:rPr>
                        <a:t>Always –</a:t>
                      </a:r>
                      <a:r>
                        <a:rPr lang="ru-RU" sz="2400">
                          <a:effectLst/>
                        </a:rPr>
                        <a:t>всегда</a:t>
                      </a:r>
                    </a:p>
                    <a:p>
                      <a:pPr>
                        <a:lnSpc>
                          <a:spcPct val="115000"/>
                        </a:lnSpc>
                        <a:spcAft>
                          <a:spcPts val="1000"/>
                        </a:spcAft>
                      </a:pPr>
                      <a:r>
                        <a:rPr lang="en-US" sz="2400">
                          <a:effectLst/>
                        </a:rPr>
                        <a:t>Often- </a:t>
                      </a:r>
                      <a:r>
                        <a:rPr lang="ru-RU" sz="2400">
                          <a:effectLst/>
                        </a:rPr>
                        <a:t>часто</a:t>
                      </a:r>
                    </a:p>
                    <a:p>
                      <a:pPr>
                        <a:lnSpc>
                          <a:spcPct val="115000"/>
                        </a:lnSpc>
                        <a:spcAft>
                          <a:spcPts val="1000"/>
                        </a:spcAft>
                      </a:pPr>
                      <a:r>
                        <a:rPr lang="en-US" sz="2400">
                          <a:effectLst/>
                        </a:rPr>
                        <a:t>Sometimes - </a:t>
                      </a:r>
                      <a:r>
                        <a:rPr lang="ru-RU" sz="2400">
                          <a:effectLst/>
                        </a:rPr>
                        <a:t>иногда</a:t>
                      </a:r>
                    </a:p>
                    <a:p>
                      <a:pPr>
                        <a:lnSpc>
                          <a:spcPct val="115000"/>
                        </a:lnSpc>
                        <a:spcAft>
                          <a:spcPts val="1000"/>
                        </a:spcAft>
                      </a:pPr>
                      <a:r>
                        <a:rPr lang="en-US" sz="2400">
                          <a:effectLst/>
                        </a:rPr>
                        <a:t>Usually - </a:t>
                      </a:r>
                      <a:r>
                        <a:rPr lang="ru-RU" sz="2400">
                          <a:effectLst/>
                        </a:rPr>
                        <a:t>обычно</a:t>
                      </a:r>
                    </a:p>
                    <a:p>
                      <a:pPr>
                        <a:lnSpc>
                          <a:spcPct val="115000"/>
                        </a:lnSpc>
                        <a:spcAft>
                          <a:spcPts val="1000"/>
                        </a:spcAft>
                      </a:pPr>
                      <a:r>
                        <a:rPr lang="en-US" sz="2400">
                          <a:effectLst/>
                        </a:rPr>
                        <a:t>Never - </a:t>
                      </a:r>
                      <a:r>
                        <a:rPr lang="ru-RU" sz="2400">
                          <a:effectLst/>
                        </a:rPr>
                        <a:t>никогда</a:t>
                      </a:r>
                      <a:endParaRPr lang="ru-RU" sz="2400">
                        <a:effectLst/>
                        <a:latin typeface="Calibri" panose="020F0502020204030204" pitchFamily="34" charset="0"/>
                        <a:ea typeface="Calibri" panose="020F0502020204030204" pitchFamily="34" charset="0"/>
                        <a:cs typeface="Times New Roman" panose="02020603050405020304" pitchFamily="18" charset="0"/>
                      </a:endParaRPr>
                    </a:p>
                  </a:txBody>
                  <a:tcPr marL="106199" marR="106199" marT="0" marB="0"/>
                </a:tc>
                <a:tc>
                  <a:txBody>
                    <a:bodyPr/>
                    <a:lstStyle/>
                    <a:p>
                      <a:pPr>
                        <a:lnSpc>
                          <a:spcPct val="115000"/>
                        </a:lnSpc>
                        <a:spcAft>
                          <a:spcPts val="1000"/>
                        </a:spcAft>
                      </a:pPr>
                      <a:r>
                        <a:rPr lang="en-US" sz="2400" dirty="0">
                          <a:effectLst/>
                        </a:rPr>
                        <a:t>Now - </a:t>
                      </a:r>
                      <a:r>
                        <a:rPr lang="ru-RU" sz="2400" dirty="0">
                          <a:effectLst/>
                        </a:rPr>
                        <a:t>сейчас</a:t>
                      </a:r>
                    </a:p>
                    <a:p>
                      <a:pPr>
                        <a:lnSpc>
                          <a:spcPct val="115000"/>
                        </a:lnSpc>
                        <a:spcAft>
                          <a:spcPts val="1000"/>
                        </a:spcAft>
                      </a:pPr>
                      <a:r>
                        <a:rPr lang="en-US" sz="2400" dirty="0">
                          <a:effectLst/>
                        </a:rPr>
                        <a:t>At the moment – </a:t>
                      </a:r>
                      <a:r>
                        <a:rPr lang="ru-RU" sz="2400" dirty="0">
                          <a:effectLst/>
                        </a:rPr>
                        <a:t>в данный </a:t>
                      </a:r>
                      <a:r>
                        <a:rPr lang="en-US" sz="2400" dirty="0">
                          <a:effectLst/>
                        </a:rPr>
                        <a:t>                 </a:t>
                      </a:r>
                      <a:r>
                        <a:rPr lang="ru-RU" sz="2400" dirty="0">
                          <a:effectLst/>
                        </a:rPr>
                        <a:t>момент</a:t>
                      </a:r>
                    </a:p>
                    <a:p>
                      <a:pPr>
                        <a:lnSpc>
                          <a:spcPct val="115000"/>
                        </a:lnSpc>
                        <a:spcAft>
                          <a:spcPts val="1000"/>
                        </a:spcAft>
                      </a:pPr>
                      <a:r>
                        <a:rPr lang="en-US" sz="2400" dirty="0">
                          <a:effectLst/>
                        </a:rPr>
                        <a:t>Still</a:t>
                      </a:r>
                      <a:r>
                        <a:rPr lang="ru-RU" sz="2400" dirty="0">
                          <a:effectLst/>
                        </a:rPr>
                        <a:t> – все еще</a:t>
                      </a:r>
                    </a:p>
                    <a:p>
                      <a:pPr>
                        <a:lnSpc>
                          <a:spcPct val="115000"/>
                        </a:lnSpc>
                        <a:spcAft>
                          <a:spcPts val="1000"/>
                        </a:spcAft>
                      </a:pPr>
                      <a:r>
                        <a:rPr lang="en-US" sz="2400" dirty="0">
                          <a:effectLst/>
                        </a:rPr>
                        <a:t>Look</a:t>
                      </a:r>
                      <a:r>
                        <a:rPr lang="ru-RU" sz="2400" dirty="0">
                          <a:effectLst/>
                        </a:rPr>
                        <a:t>! </a:t>
                      </a:r>
                      <a:r>
                        <a:rPr lang="en-US" sz="2400" dirty="0">
                          <a:effectLst/>
                        </a:rPr>
                        <a:t>Listen</a:t>
                      </a:r>
                      <a:r>
                        <a:rPr lang="ru-RU" sz="2400" dirty="0">
                          <a:effectLst/>
                        </a:rPr>
                        <a:t>! – Смотрите! Слушайте!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106199" marR="106199" marT="0" marB="0"/>
                </a:tc>
                <a:extLst>
                  <a:ext uri="{0D108BD9-81ED-4DB2-BD59-A6C34878D82A}">
                    <a16:rowId xmlns:a16="http://schemas.microsoft.com/office/drawing/2014/main" xmlns="" val="692196074"/>
                  </a:ext>
                </a:extLst>
              </a:tr>
              <a:tr h="1791314">
                <a:tc>
                  <a:txBody>
                    <a:bodyPr/>
                    <a:lstStyle/>
                    <a:p>
                      <a:pPr>
                        <a:lnSpc>
                          <a:spcPct val="115000"/>
                        </a:lnSpc>
                        <a:spcAft>
                          <a:spcPts val="1000"/>
                        </a:spcAft>
                      </a:pPr>
                      <a:r>
                        <a:rPr lang="ru-RU" sz="2400">
                          <a:effectLst/>
                        </a:rPr>
                        <a:t>1)Действия происходят постоянно.</a:t>
                      </a:r>
                    </a:p>
                    <a:p>
                      <a:pPr>
                        <a:lnSpc>
                          <a:spcPct val="115000"/>
                        </a:lnSpc>
                        <a:spcAft>
                          <a:spcPts val="1000"/>
                        </a:spcAft>
                      </a:pPr>
                      <a:r>
                        <a:rPr lang="ru-RU" sz="2400">
                          <a:effectLst/>
                        </a:rPr>
                        <a:t>2)Расписания</a:t>
                      </a:r>
                      <a:endParaRPr lang="ru-RU" sz="2400">
                        <a:effectLst/>
                        <a:latin typeface="Calibri" panose="020F0502020204030204" pitchFamily="34" charset="0"/>
                        <a:ea typeface="Calibri" panose="020F0502020204030204" pitchFamily="34" charset="0"/>
                        <a:cs typeface="Times New Roman" panose="02020603050405020304" pitchFamily="18" charset="0"/>
                      </a:endParaRPr>
                    </a:p>
                  </a:txBody>
                  <a:tcPr marL="106199" marR="106199" marT="0" marB="0"/>
                </a:tc>
                <a:tc>
                  <a:txBody>
                    <a:bodyPr/>
                    <a:lstStyle/>
                    <a:p>
                      <a:pPr>
                        <a:lnSpc>
                          <a:spcPct val="115000"/>
                        </a:lnSpc>
                        <a:spcAft>
                          <a:spcPts val="1000"/>
                        </a:spcAft>
                      </a:pPr>
                      <a:r>
                        <a:rPr lang="ru-RU" sz="2400" dirty="0">
                          <a:effectLst/>
                        </a:rPr>
                        <a:t>1)Действия происходят в данный момент.</a:t>
                      </a:r>
                    </a:p>
                    <a:p>
                      <a:pPr>
                        <a:lnSpc>
                          <a:spcPct val="115000"/>
                        </a:lnSpc>
                        <a:spcAft>
                          <a:spcPts val="1000"/>
                        </a:spcAft>
                      </a:pPr>
                      <a:r>
                        <a:rPr lang="ru-RU" sz="2400" dirty="0">
                          <a:effectLst/>
                        </a:rPr>
                        <a:t>2) Запланированные действия в будущем</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106199" marR="106199" marT="0" marB="0"/>
                </a:tc>
                <a:extLst>
                  <a:ext uri="{0D108BD9-81ED-4DB2-BD59-A6C34878D82A}">
                    <a16:rowId xmlns:a16="http://schemas.microsoft.com/office/drawing/2014/main" xmlns="" val="946467543"/>
                  </a:ext>
                </a:extLst>
              </a:tr>
            </a:tbl>
          </a:graphicData>
        </a:graphic>
      </p:graphicFrame>
    </p:spTree>
    <p:extLst>
      <p:ext uri="{BB962C8B-B14F-4D97-AF65-F5344CB8AC3E}">
        <p14:creationId xmlns:p14="http://schemas.microsoft.com/office/powerpoint/2010/main" val="406152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descr="Изображение выглядит как текст, мультфильм, снимок экрана&#10;&#10;Автоматически созданное описание">
            <a:extLst>
              <a:ext uri="{FF2B5EF4-FFF2-40B4-BE49-F238E27FC236}">
                <a16:creationId xmlns:a16="http://schemas.microsoft.com/office/drawing/2014/main" xmlns="" id="{15EB84FC-0296-F950-9B7B-F77091D65C3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0"/>
            <a:ext cx="9144000" cy="6858000"/>
          </a:xfrm>
        </p:spPr>
      </p:pic>
    </p:spTree>
    <p:extLst>
      <p:ext uri="{BB962C8B-B14F-4D97-AF65-F5344CB8AC3E}">
        <p14:creationId xmlns:p14="http://schemas.microsoft.com/office/powerpoint/2010/main" val="465868899"/>
      </p:ext>
    </p:extLst>
  </p:cSld>
  <p:clrMapOvr>
    <a:masterClrMapping/>
  </p:clrMapOvr>
  <p:timing>
    <p:tnLst>
      <p:par>
        <p:cTn id="1" dur="indefinite" restart="never" nodeType="tmRoot"/>
      </p:par>
    </p:tnLst>
  </p:timing>
</p:sld>
</file>

<file path=ppt/theme/theme1.xml><?xml version="1.0" encoding="utf-8"?>
<a:theme xmlns:a="http://schemas.openxmlformats.org/drawingml/2006/main" name="Уголки">
  <a:themeElements>
    <a:clrScheme name="Уголки">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Уголки">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Уголки">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TM10001105[[fn=Уголки]]</Template>
  <TotalTime>131</TotalTime>
  <Words>1851</Words>
  <Application>Microsoft Office PowerPoint</Application>
  <PresentationFormat>Произвольный</PresentationFormat>
  <Paragraphs>348</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Уголки</vt:lpstr>
      <vt:lpstr>Подготовка учащихся к ОГЭ на уроках английского языка в начальном и среднем звеньях</vt:lpstr>
      <vt:lpstr>Презентация PowerPoint</vt:lpstr>
      <vt:lpstr>Презентация PowerPoint</vt:lpstr>
      <vt:lpstr>Прочитай рассказ и выполни задания</vt:lpstr>
      <vt:lpstr>Задания:</vt:lpstr>
      <vt:lpstr>Презентация PowerPoint</vt:lpstr>
      <vt:lpstr>указательные местоимения  (demonstrative pronouns)</vt:lpstr>
      <vt:lpstr>Презентация PowerPoint</vt:lpstr>
      <vt:lpstr>Презентация PowerPoint</vt:lpstr>
      <vt:lpstr>Рифмовки для фонетической зарядки</vt:lpstr>
      <vt:lpstr>Рифмовки для фонетической зарядки</vt:lpstr>
      <vt:lpstr>Рифмовки для фонетической зарядки</vt:lpstr>
      <vt:lpstr>Аудирование </vt:lpstr>
      <vt:lpstr>Презентация PowerPoint</vt:lpstr>
      <vt:lpstr>Образец письма</vt:lpstr>
      <vt:lpstr>Образец письма</vt:lpstr>
      <vt:lpstr>Диалоги с использованием страдательного залога (Passive Voice) </vt:lpstr>
      <vt:lpstr>Диалоги с использованием страдательного залога (Passive Voice) </vt:lpstr>
      <vt:lpstr>Префиксы с разными значениями</vt:lpstr>
      <vt:lpstr>Префиксы с разными значениями</vt:lpstr>
      <vt:lpstr>Префиксы с разными значениями</vt:lpstr>
      <vt:lpstr>Образуйте как можно больше прилагательных, используя префиксы и суффиксы из таблицы. Можно пользоваться словарем.</vt:lpstr>
      <vt:lpstr>Пример задания №35 ОГЭ по английскому </vt:lpstr>
      <vt:lpstr>Ответное письмо</vt:lpstr>
      <vt:lpstr>Клише</vt:lpstr>
      <vt:lpstr>Клише</vt:lpstr>
      <vt:lpstr>Клише</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учащихся к ОГЭ на уроках английского языка в начальном и среднем звеньях</dc:title>
  <dc:creator>Санёк Жакупов</dc:creator>
  <cp:lastModifiedBy>Анастасия</cp:lastModifiedBy>
  <cp:revision>5</cp:revision>
  <dcterms:created xsi:type="dcterms:W3CDTF">2026-02-03T09:42:07Z</dcterms:created>
  <dcterms:modified xsi:type="dcterms:W3CDTF">2026-02-05T06:38:51Z</dcterms:modified>
</cp:coreProperties>
</file>